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20" r:id="rId3"/>
    <p:sldMasterId id="2147483750" r:id="rId4"/>
  </p:sldMasterIdLst>
  <p:notesMasterIdLst>
    <p:notesMasterId r:id="rId52"/>
  </p:notesMasterIdLst>
  <p:sldIdLst>
    <p:sldId id="537" r:id="rId5"/>
    <p:sldId id="261" r:id="rId6"/>
    <p:sldId id="2147482399" r:id="rId7"/>
    <p:sldId id="2147481193" r:id="rId8"/>
    <p:sldId id="259" r:id="rId9"/>
    <p:sldId id="2147482445" r:id="rId10"/>
    <p:sldId id="2147482443" r:id="rId11"/>
    <p:sldId id="2147473317" r:id="rId12"/>
    <p:sldId id="2147482401" r:id="rId13"/>
    <p:sldId id="2147482413" r:id="rId14"/>
    <p:sldId id="2147482397" r:id="rId15"/>
    <p:sldId id="2147482433" r:id="rId16"/>
    <p:sldId id="2147482402" r:id="rId17"/>
    <p:sldId id="2147482403" r:id="rId18"/>
    <p:sldId id="2147483631" r:id="rId19"/>
    <p:sldId id="2147483632" r:id="rId20"/>
    <p:sldId id="2147482426" r:id="rId21"/>
    <p:sldId id="2147483633" r:id="rId22"/>
    <p:sldId id="2147482405" r:id="rId23"/>
    <p:sldId id="2147483634" r:id="rId24"/>
    <p:sldId id="2147482436" r:id="rId25"/>
    <p:sldId id="2147483635" r:id="rId26"/>
    <p:sldId id="2147473386" r:id="rId27"/>
    <p:sldId id="2147483629" r:id="rId28"/>
    <p:sldId id="2147483626" r:id="rId29"/>
    <p:sldId id="2147483639" r:id="rId30"/>
    <p:sldId id="2147482444" r:id="rId31"/>
    <p:sldId id="256" r:id="rId32"/>
    <p:sldId id="2147483627" r:id="rId33"/>
    <p:sldId id="264" r:id="rId34"/>
    <p:sldId id="257" r:id="rId35"/>
    <p:sldId id="263" r:id="rId36"/>
    <p:sldId id="2146846961" r:id="rId37"/>
    <p:sldId id="262" r:id="rId38"/>
    <p:sldId id="265" r:id="rId39"/>
    <p:sldId id="266" r:id="rId40"/>
    <p:sldId id="268" r:id="rId41"/>
    <p:sldId id="267" r:id="rId42"/>
    <p:sldId id="269" r:id="rId43"/>
    <p:sldId id="2146847222" r:id="rId44"/>
    <p:sldId id="272" r:id="rId45"/>
    <p:sldId id="2147482393" r:id="rId46"/>
    <p:sldId id="271" r:id="rId47"/>
    <p:sldId id="2147482420" r:id="rId48"/>
    <p:sldId id="2147483643" r:id="rId49"/>
    <p:sldId id="2147483646" r:id="rId50"/>
    <p:sldId id="214748364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FF85FF"/>
    <a:srgbClr val="FFFFFF"/>
    <a:srgbClr val="82403D"/>
    <a:srgbClr val="D9D9D9"/>
    <a:srgbClr val="4472C4"/>
    <a:srgbClr val="FF7E79"/>
    <a:srgbClr val="708BB0"/>
    <a:srgbClr val="00000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1"/>
    <p:restoredTop sz="94041"/>
  </p:normalViewPr>
  <p:slideViewPr>
    <p:cSldViewPr snapToGrid="0">
      <p:cViewPr varScale="1">
        <p:scale>
          <a:sx n="115" d="100"/>
          <a:sy n="115" d="100"/>
        </p:scale>
        <p:origin x="440" y="192"/>
      </p:cViewPr>
      <p:guideLst/>
    </p:cSldViewPr>
  </p:slideViewPr>
  <p:notesTextViewPr>
    <p:cViewPr>
      <p:scale>
        <a:sx n="110" d="100"/>
        <a:sy n="11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246FC-7635-3844-B0B4-BBB98F41E559}"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A4733-BFEA-724D-9DC5-638028538485}" type="slidenum">
              <a:rPr lang="en-US" smtClean="0"/>
              <a:t>‹#›</a:t>
            </a:fld>
            <a:endParaRPr lang="en-US"/>
          </a:p>
        </p:txBody>
      </p:sp>
    </p:spTree>
    <p:extLst>
      <p:ext uri="{BB962C8B-B14F-4D97-AF65-F5344CB8AC3E}">
        <p14:creationId xmlns:p14="http://schemas.microsoft.com/office/powerpoint/2010/main" val="187814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28943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1" i="0" dirty="0">
                <a:effectLst/>
                <a:latin typeface="-apple-system"/>
              </a:rPr>
              <a:t>System 1 and System 2 </a:t>
            </a:r>
          </a:p>
          <a:p>
            <a:pPr algn="l" fontAlgn="auto"/>
            <a:r>
              <a:rPr lang="en-US" b="0" i="0" dirty="0">
                <a:effectLst/>
                <a:latin typeface="-apple-system"/>
              </a:rPr>
              <a:t>The psychologist Daniel </a:t>
            </a:r>
            <a:r>
              <a:rPr lang="en-US" b="0" i="0" dirty="0" err="1">
                <a:effectLst/>
                <a:latin typeface="-apple-system"/>
              </a:rPr>
              <a:t>Kahenman</a:t>
            </a:r>
            <a:r>
              <a:rPr lang="en-US" b="0" i="0" dirty="0">
                <a:effectLst/>
                <a:latin typeface="-apple-system"/>
              </a:rPr>
              <a:t> popularized two kinds of thinking: System 1 and System 2. Yan </a:t>
            </a:r>
            <a:r>
              <a:rPr lang="en-US" b="0" i="0" dirty="0" err="1">
                <a:effectLst/>
                <a:latin typeface="-apple-system"/>
              </a:rPr>
              <a:t>LeCun</a:t>
            </a:r>
            <a:r>
              <a:rPr lang="en-US" b="0" i="0" dirty="0">
                <a:effectLst/>
                <a:latin typeface="-apple-system"/>
              </a:rPr>
              <a:t> and others have been very clear. If deep neural networks are doing anything like reasoning at all, it’s strictly System 1. That’s not an intuitive judgement, either, the research bears this out. Deep neural networks are not doing symbolic reasoning (a little louder for the breathless folks in the back). </a:t>
            </a:r>
          </a:p>
          <a:p>
            <a:pPr algn="l" fontAlgn="auto"/>
            <a:endParaRPr lang="en-US" b="1" i="0" dirty="0">
              <a:effectLst/>
              <a:latin typeface="-apple-system"/>
            </a:endParaRPr>
          </a:p>
          <a:p>
            <a:pPr algn="l" fontAlgn="auto"/>
            <a:r>
              <a:rPr lang="en-US" b="1" i="0" dirty="0">
                <a:effectLst/>
                <a:latin typeface="-apple-system"/>
              </a:rPr>
              <a:t>System 1: Fast, Automatic Reasoning</a:t>
            </a:r>
            <a:endParaRPr lang="en-US" b="0" i="0" dirty="0">
              <a:effectLst/>
              <a:latin typeface="-apple-system"/>
            </a:endParaRPr>
          </a:p>
          <a:p>
            <a:pPr fontAlgn="auto">
              <a:buFont typeface="+mj-lt"/>
              <a:buAutoNum type="arabicPeriod"/>
            </a:pPr>
            <a:r>
              <a:rPr lang="en-US" dirty="0">
                <a:effectLst/>
              </a:rPr>
              <a:t>Automatic: Processes information automatically without conscious control.</a:t>
            </a:r>
          </a:p>
          <a:p>
            <a:pPr fontAlgn="auto">
              <a:buFont typeface="+mj-lt"/>
              <a:buAutoNum type="arabicPeriod"/>
            </a:pPr>
            <a:r>
              <a:rPr lang="en-US" dirty="0">
                <a:effectLst/>
              </a:rPr>
              <a:t>Fast: Decisions and assessments are made quickly.</a:t>
            </a:r>
          </a:p>
          <a:p>
            <a:pPr fontAlgn="auto">
              <a:buFont typeface="+mj-lt"/>
              <a:buAutoNum type="arabicPeriod"/>
            </a:pPr>
            <a:r>
              <a:rPr lang="en-US" dirty="0">
                <a:effectLst/>
              </a:rPr>
              <a:t>Heuristic-based: Often relies on rules of thumb, mental shortcuts, or stereotypes.</a:t>
            </a:r>
          </a:p>
          <a:p>
            <a:pPr fontAlgn="auto">
              <a:buFont typeface="+mj-lt"/>
              <a:buAutoNum type="arabicPeriod"/>
            </a:pPr>
            <a:r>
              <a:rPr lang="en-US" dirty="0">
                <a:effectLst/>
              </a:rPr>
              <a:t>Emotion-driven: Emotions and gut feelings can heavily influence decisions.</a:t>
            </a:r>
          </a:p>
          <a:p>
            <a:pPr fontAlgn="auto">
              <a:buFont typeface="+mj-lt"/>
              <a:buAutoNum type="arabicPeriod"/>
            </a:pPr>
            <a:r>
              <a:rPr lang="en-US" dirty="0">
                <a:effectLst/>
              </a:rPr>
              <a:t>Effortless: Requires little or no cognitive effort.</a:t>
            </a:r>
          </a:p>
          <a:p>
            <a:pPr fontAlgn="auto">
              <a:buFont typeface="+mj-lt"/>
              <a:buAutoNum type="arabicPeriod"/>
            </a:pPr>
            <a:r>
              <a:rPr lang="en-US" dirty="0">
                <a:effectLst/>
              </a:rPr>
              <a:t>Examples: Recognizing faces, reading emotions, basic arithmetic like 2+2, and simple motor skills are often driven by System 1.</a:t>
            </a:r>
          </a:p>
          <a:p>
            <a:pPr algn="l" fontAlgn="auto"/>
            <a:endParaRPr lang="en-US" b="1" i="0" dirty="0">
              <a:effectLst/>
              <a:latin typeface="-apple-system"/>
            </a:endParaRPr>
          </a:p>
          <a:p>
            <a:pPr algn="l" fontAlgn="auto"/>
            <a:r>
              <a:rPr lang="en-US" b="1" i="0" dirty="0">
                <a:effectLst/>
                <a:latin typeface="-apple-system"/>
              </a:rPr>
              <a:t>System 2: Slow, Deliberative Reasoning</a:t>
            </a:r>
            <a:endParaRPr lang="en-US" b="0" i="0" dirty="0">
              <a:effectLst/>
              <a:latin typeface="-apple-system"/>
            </a:endParaRPr>
          </a:p>
          <a:p>
            <a:pPr fontAlgn="auto">
              <a:buFont typeface="+mj-lt"/>
              <a:buAutoNum type="arabicPeriod"/>
            </a:pPr>
            <a:r>
              <a:rPr lang="en-US" dirty="0">
                <a:effectLst/>
              </a:rPr>
              <a:t>Conscious: Requires active, deliberate cognitive effort.</a:t>
            </a:r>
          </a:p>
          <a:p>
            <a:pPr fontAlgn="auto">
              <a:buFont typeface="+mj-lt"/>
              <a:buAutoNum type="arabicPeriod"/>
            </a:pPr>
            <a:r>
              <a:rPr lang="en-US" dirty="0">
                <a:effectLst/>
              </a:rPr>
              <a:t>Slow: Takes time to process information and make decisions.</a:t>
            </a:r>
          </a:p>
          <a:p>
            <a:pPr fontAlgn="auto">
              <a:buFont typeface="+mj-lt"/>
              <a:buAutoNum type="arabicPeriod"/>
            </a:pPr>
            <a:r>
              <a:rPr lang="en-US" dirty="0">
                <a:effectLst/>
              </a:rPr>
              <a:t>Logical: Tends to rely on formal methods of reasoning, following rules or structured approaches.</a:t>
            </a:r>
          </a:p>
          <a:p>
            <a:pPr fontAlgn="auto">
              <a:buFont typeface="+mj-lt"/>
              <a:buAutoNum type="arabicPeriod"/>
            </a:pPr>
            <a:r>
              <a:rPr lang="en-US" dirty="0">
                <a:effectLst/>
              </a:rPr>
              <a:t>Resource-Intensive: Consumes more cognitive resources and energy.</a:t>
            </a:r>
          </a:p>
          <a:p>
            <a:pPr fontAlgn="auto">
              <a:buFont typeface="+mj-lt"/>
              <a:buAutoNum type="arabicPeriod"/>
            </a:pPr>
            <a:r>
              <a:rPr lang="en-US" dirty="0">
                <a:effectLst/>
              </a:rPr>
              <a:t>Controlled: Can follow rules, compare options, weigh pros and cons, and reason logically.</a:t>
            </a:r>
          </a:p>
          <a:p>
            <a:pPr fontAlgn="auto">
              <a:buFont typeface="+mj-lt"/>
              <a:buAutoNum type="arabicPeriod"/>
            </a:pPr>
            <a:r>
              <a:rPr lang="en-US" dirty="0">
                <a:effectLst/>
              </a:rPr>
              <a:t>Examples: Solving complex math problems, making high-stakes decisions, and evaluating complicated situations typically involve System 2 reasoning.</a:t>
            </a:r>
          </a:p>
          <a:p>
            <a:pPr algn="l" fontAlgn="auto"/>
            <a:r>
              <a:rPr lang="en-US" b="0" i="0" dirty="0">
                <a:effectLst/>
                <a:latin typeface="-apple-system"/>
              </a:rPr>
              <a:t>Somehow, humans do both. Though, if you watch the same YouTube channels my kids do, you might wonder if humans do any System 2 at all. But let’s be generous.</a:t>
            </a:r>
          </a:p>
          <a:p>
            <a:pPr algn="l" fontAlgn="auto"/>
            <a:endParaRPr lang="en-US" b="1" i="0" dirty="0">
              <a:effectLst/>
              <a:latin typeface="-apple-system"/>
            </a:endParaRPr>
          </a:p>
          <a:p>
            <a:pPr algn="l" fontAlgn="auto"/>
            <a:r>
              <a:rPr lang="en-US" b="1" i="0" dirty="0">
                <a:effectLst/>
                <a:latin typeface="-apple-system"/>
              </a:rPr>
              <a:t>System 1 + 2 </a:t>
            </a:r>
          </a:p>
          <a:p>
            <a:pPr algn="l" fontAlgn="auto"/>
            <a:r>
              <a:rPr lang="en-US" b="0" i="0" dirty="0">
                <a:effectLst/>
                <a:latin typeface="-apple-system"/>
              </a:rPr>
              <a:t>Statistical models of intelligence like deep neural networks roughly equate to System 1 thinking. Symbolic models of intelligence roughly equate to System 2 thinking. The field of </a:t>
            </a:r>
            <a:r>
              <a:rPr lang="en-US" b="0" i="0" dirty="0" err="1">
                <a:effectLst/>
                <a:latin typeface="-apple-system"/>
              </a:rPr>
              <a:t>neurosymbolic</a:t>
            </a:r>
            <a:r>
              <a:rPr lang="en-US" b="0" i="0" dirty="0">
                <a:effectLst/>
                <a:latin typeface="-apple-system"/>
              </a:rPr>
              <a:t> AI is looking for ways to create intelligent systems with System 1 </a:t>
            </a:r>
            <a:r>
              <a:rPr lang="en-US" b="0" i="1" dirty="0">
                <a:effectLst/>
                <a:latin typeface="-apple-system"/>
              </a:rPr>
              <a:t>and </a:t>
            </a:r>
            <a:r>
              <a:rPr lang="en-US" b="0" i="0" dirty="0">
                <a:effectLst/>
                <a:latin typeface="-apple-system"/>
              </a:rPr>
              <a:t>System 2 capabilities. Call it the holy grail of machine intelligence, just one more next step in machine intelligence, call it J.A.R.V.I.S. Whatever it is, the promise is huge. Uniting the strengths of statistical and symbolic AI in a fully integrated way really could give us systems that learn on their own, truly reason, solve a wider range of problems, and do so in a way that is more interpretable and explainable to us. Or so the theory goes.</a:t>
            </a:r>
          </a:p>
          <a:p>
            <a:pPr algn="l" fontAlgn="auto"/>
            <a:r>
              <a:rPr lang="en-US" b="0" i="0" dirty="0">
                <a:effectLst/>
                <a:latin typeface="-apple-system"/>
              </a:rPr>
              <a:t>It's a great theory. Many of the biggest names in AI research seem to think so. And the more I read the more interested I get. The possibilities are exciting. But even more, it’s an intellectually exciting goal.</a:t>
            </a:r>
          </a:p>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23</a:t>
            </a:fld>
            <a:endParaRPr lang="en-US"/>
          </a:p>
        </p:txBody>
      </p:sp>
    </p:spTree>
    <p:extLst>
      <p:ext uri="{BB962C8B-B14F-4D97-AF65-F5344CB8AC3E}">
        <p14:creationId xmlns:p14="http://schemas.microsoft.com/office/powerpoint/2010/main" val="2603740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352D-D839-F27C-D1C5-DF6E8E1DF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41825-A6AC-E34D-AD15-F3BD599C7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5D1C7-EE54-03BE-C444-0A345E5B96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067B86-6D06-C6E1-EBDD-6976C5F74CD9}"/>
              </a:ext>
            </a:extLst>
          </p:cNvPr>
          <p:cNvSpPr>
            <a:spLocks noGrp="1"/>
          </p:cNvSpPr>
          <p:nvPr>
            <p:ph type="sldNum" sz="quarter" idx="5"/>
          </p:nvPr>
        </p:nvSpPr>
        <p:spPr/>
        <p:txBody>
          <a:bodyPr/>
          <a:lstStyle/>
          <a:p>
            <a:fld id="{49FA4733-BFEA-724D-9DC5-638028538485}" type="slidenum">
              <a:rPr lang="en-US" smtClean="0"/>
              <a:t>26</a:t>
            </a:fld>
            <a:endParaRPr lang="en-US"/>
          </a:p>
        </p:txBody>
      </p:sp>
    </p:spTree>
    <p:extLst>
      <p:ext uri="{BB962C8B-B14F-4D97-AF65-F5344CB8AC3E}">
        <p14:creationId xmlns:p14="http://schemas.microsoft.com/office/powerpoint/2010/main" val="258704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Symbolic Neural symbolic—is the current approach of many neural models in natural language processing, where words or </a:t>
            </a:r>
            <a:r>
              <a:rPr lang="en-US" dirty="0" err="1">
                <a:solidFill>
                  <a:schemeClr val="bg1"/>
                </a:solidFill>
              </a:rPr>
              <a:t>subword</a:t>
            </a:r>
            <a:r>
              <a:rPr lang="en-US" dirty="0">
                <a:solidFill>
                  <a:schemeClr val="bg1"/>
                </a:solidFill>
              </a:rPr>
              <a:t> tokens are both the ultimate input and output of large language models. Examples include BERT, </a:t>
            </a:r>
            <a:r>
              <a:rPr lang="en-US" dirty="0" err="1">
                <a:solidFill>
                  <a:schemeClr val="bg1"/>
                </a:solidFill>
              </a:rPr>
              <a:t>RoBERTa</a:t>
            </a:r>
            <a:r>
              <a:rPr lang="en-US" dirty="0">
                <a:solidFill>
                  <a:schemeClr val="bg1"/>
                </a:solidFill>
              </a:rPr>
              <a:t>, and GPT-3.</a:t>
            </a:r>
          </a:p>
          <a:p>
            <a:pPr marL="285750" indent="-285750">
              <a:buFont typeface="Arial" panose="020B0604020202020204" pitchFamily="34" charset="0"/>
              <a:buChar char="•"/>
            </a:pPr>
            <a:r>
              <a:rPr lang="en-US" dirty="0">
                <a:solidFill>
                  <a:schemeClr val="bg1"/>
                </a:solidFill>
              </a:rPr>
              <a:t>Symbolic[Neural]—is exemplified by AlphaGo, where symbolic techniques are used to call neural techniques. In this case the symbolic approach is Monte Carlo tree search and the neural techniques learn how to evaluate game positions.</a:t>
            </a:r>
          </a:p>
          <a:p>
            <a:pPr marL="285750" indent="-285750">
              <a:buFont typeface="Arial" panose="020B0604020202020204" pitchFamily="34" charset="0"/>
              <a:buChar char="•"/>
            </a:pPr>
            <a:r>
              <a:rPr lang="en-US" dirty="0" err="1">
                <a:solidFill>
                  <a:schemeClr val="bg1"/>
                </a:solidFill>
              </a:rPr>
              <a:t>Neural|Symbolic</a:t>
            </a:r>
            <a:r>
              <a:rPr lang="en-US" dirty="0">
                <a:solidFill>
                  <a:schemeClr val="bg1"/>
                </a:solidFill>
              </a:rPr>
              <a:t>—uses a neural architecture to interpret perceptual data as symbols and relationships that are then reasoned about symbolically. The Neural-Concept Learner[9] is an example.</a:t>
            </a:r>
          </a:p>
          <a:p>
            <a:pPr marL="285750" indent="-285750">
              <a:buFont typeface="Arial" panose="020B0604020202020204" pitchFamily="34" charset="0"/>
              <a:buChar char="•"/>
            </a:pPr>
            <a:r>
              <a:rPr lang="en-US" dirty="0" err="1">
                <a:solidFill>
                  <a:schemeClr val="bg1"/>
                </a:solidFill>
              </a:rPr>
              <a:t>Neural:Symbolic</a:t>
            </a:r>
            <a:r>
              <a:rPr lang="en-US" dirty="0">
                <a:solidFill>
                  <a:schemeClr val="bg1"/>
                </a:solidFill>
              </a:rPr>
              <a:t> → Neural—relies on symbolic reasoning to generate or label training data that is subsequently learned by a deep learning model, e.g., to train a neural model for symbolic computation by using a </a:t>
            </a:r>
            <a:r>
              <a:rPr lang="en-US" dirty="0" err="1">
                <a:solidFill>
                  <a:schemeClr val="bg1"/>
                </a:solidFill>
              </a:rPr>
              <a:t>Macsyma</a:t>
            </a:r>
            <a:r>
              <a:rPr lang="en-US" dirty="0">
                <a:solidFill>
                  <a:schemeClr val="bg1"/>
                </a:solidFill>
              </a:rPr>
              <a:t>-like symbolic mathematics system to create or label examples.</a:t>
            </a:r>
          </a:p>
          <a:p>
            <a:pPr marL="285750" indent="-285750">
              <a:buFont typeface="Arial" panose="020B0604020202020204" pitchFamily="34" charset="0"/>
              <a:buChar char="•"/>
            </a:pPr>
            <a:r>
              <a:rPr lang="en-US" dirty="0">
                <a:solidFill>
                  <a:schemeClr val="bg1"/>
                </a:solidFill>
              </a:rPr>
              <a:t>Neural_{Symbolic}—uses a neural net that is generated from symbolic rules. An example is the Neural Theorem Prover,[10] which constructs a neural network from an AND-OR proof tree generated from knowledge base rules and terms. Logic Tensor Networks[11] also fall into this category.</a:t>
            </a:r>
          </a:p>
          <a:p>
            <a:pPr marL="285750" indent="-285750">
              <a:buFont typeface="Arial" panose="020B0604020202020204" pitchFamily="34" charset="0"/>
              <a:buChar char="•"/>
            </a:pPr>
            <a:r>
              <a:rPr lang="en-US" dirty="0">
                <a:solidFill>
                  <a:schemeClr val="bg1"/>
                </a:solidFill>
              </a:rPr>
              <a:t>Neural[Symbolic]—allows a neural model to directly call a symbolic reasoning engine, e.g., to perform an action or evaluate a state.</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a:p>
        </p:txBody>
      </p:sp>
      <p:sp>
        <p:nvSpPr>
          <p:cNvPr id="5" name="Footer Placeholder 4"/>
          <p:cNvSpPr>
            <a:spLocks noGrp="1"/>
          </p:cNvSpPr>
          <p:nvPr>
            <p:ph type="ftr" sz="quarter" idx="4"/>
          </p:nvPr>
        </p:nvSpPr>
        <p:spPr/>
        <p:txBody>
          <a:bodyPr/>
          <a:lstStyle/>
          <a:p>
            <a:r>
              <a:rPr lang="en-US"/>
              <a:t>Group Name / DOC ID / Month XX, 2020 / © 2020 IBM Corporation</a:t>
            </a:r>
          </a:p>
        </p:txBody>
      </p:sp>
    </p:spTree>
    <p:extLst>
      <p:ext uri="{BB962C8B-B14F-4D97-AF65-F5344CB8AC3E}">
        <p14:creationId xmlns:p14="http://schemas.microsoft.com/office/powerpoint/2010/main" val="256382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444D-C993-5369-0BBF-5FDA6152B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1D1E6-C631-5A62-C90E-0D10CA6B10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02BDA-CCA4-EA58-2007-DDEA8F3B80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5797AE5-FD53-0E5A-5548-FDE9FB3233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mn-lt"/>
              </a:rPr>
              <a:t>Generative AI represents the latest innovation in the long history of the artificial intelligence (AI) journey on data representations. It began with expert systems and early inference engines in the 1980s using symbolic representations of data. </a:t>
            </a:r>
          </a:p>
          <a:p>
            <a:endParaRPr lang="en-US" dirty="0">
              <a:latin typeface="+mn-lt"/>
            </a:endParaRPr>
          </a:p>
          <a:p>
            <a:pPr marL="0" indent="0">
              <a:buFont typeface="Arial" panose="020B0604020202020204" pitchFamily="34" charset="0"/>
              <a:buNone/>
            </a:pPr>
            <a:r>
              <a:rPr lang="en-US" dirty="0">
                <a:latin typeface="+mn-lt"/>
              </a:rPr>
              <a:t>The modern era of AI and machine learning (ML) began in the 1980s and culminated in deep learning in the later part of the 2010s. These models required a massive amount of labeled data to train. The resulting models were targeted for specific tasks and while these models could be successful, they were expensive (finding and labelling sufficient data) and not easily transferrable to other tasks not initially thought about when model training began. Solving different tasks (even though they may be related) required another set of labeled data and retraining. Such task-specific learning models were not </a:t>
            </a:r>
            <a:r>
              <a:rPr lang="en-US" b="0" dirty="0">
                <a:latin typeface="+mn-lt"/>
              </a:rPr>
              <a:t>scalable and became expensive</a:t>
            </a:r>
            <a:r>
              <a:rPr lang="en-US" dirty="0">
                <a:latin typeface="+mn-lt"/>
              </a:rPr>
              <a:t>. This is analogous to training an intern to understand and interpret legal documents versus medical content. These industries have different vocabularies, ways of thinking, and ways to resolve gray areas, among other differences. </a:t>
            </a:r>
          </a:p>
          <a:p>
            <a:pPr marL="0" indent="0">
              <a:buFont typeface="Arial" panose="020B0604020202020204" pitchFamily="34" charset="0"/>
              <a:buNone/>
            </a:pPr>
            <a:endParaRPr lang="en-US" dirty="0">
              <a:latin typeface="+mn-lt"/>
            </a:endParaRPr>
          </a:p>
          <a:p>
            <a:pPr marL="0" indent="0">
              <a:buFont typeface="Arial" panose="020B0604020202020204" pitchFamily="34" charset="0"/>
              <a:buNone/>
            </a:pPr>
            <a:r>
              <a:rPr lang="en-US" dirty="0">
                <a:latin typeface="+mn-lt"/>
              </a:rPr>
              <a:t>New ideas, innovation, and new techniques began to emerge in the late 2010s to provide the next leap in AI modelling – foundation models and generative AI. Unlike the traditional ML and AI models, foundation models are trained on massive but unlabeled data sets and use self-supervised learning. Foundation models have a much broader base (foundation). Today, Large Language Models (LLMs, a type of foundation model) have proven to be very useful, especially in initial applications for areas in natural language processing (NLP) tasks.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583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502F8-FFC2-B126-CA41-55933ACDA8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0CC75-A62E-C6D6-2B9F-06E0001238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52C54-3EAE-9D00-EAB9-94E659B795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B2B046E-32A5-F039-4140-1473A340DBC2}"/>
              </a:ext>
            </a:extLst>
          </p:cNvPr>
          <p:cNvSpPr>
            <a:spLocks noGrp="1"/>
          </p:cNvSpPr>
          <p:nvPr>
            <p:ph type="sldNum" sz="quarter" idx="5"/>
          </p:nvPr>
        </p:nvSpPr>
        <p:spPr/>
        <p:txBody>
          <a:bodyPr/>
          <a:lstStyle/>
          <a:p>
            <a:fld id="{4ABF589E-6E98-DA46-915B-22563344B229}" type="slidenum">
              <a:rPr lang="en-US" smtClean="0"/>
              <a:t>9</a:t>
            </a:fld>
            <a:endParaRPr lang="en-US"/>
          </a:p>
        </p:txBody>
      </p:sp>
    </p:spTree>
    <p:extLst>
      <p:ext uri="{BB962C8B-B14F-4D97-AF65-F5344CB8AC3E}">
        <p14:creationId xmlns:p14="http://schemas.microsoft.com/office/powerpoint/2010/main" val="207354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Local: Why the model made a particular decision.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899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46AF7-FE54-83AC-1558-B70524D13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BBC38-A2D6-FA42-678E-5C06ADA6B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A47C9-3817-5A32-CFB2-6C51DAD837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CACE505-5E9A-DF30-CADC-E0A960D1BD0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F589E-6E98-DA46-915B-22563344B2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32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A4733-BFEA-724D-9DC5-638028538485}" type="slidenum">
              <a:rPr lang="en-US" smtClean="0"/>
              <a:t>16</a:t>
            </a:fld>
            <a:endParaRPr lang="en-US"/>
          </a:p>
        </p:txBody>
      </p:sp>
    </p:spTree>
    <p:extLst>
      <p:ext uri="{BB962C8B-B14F-4D97-AF65-F5344CB8AC3E}">
        <p14:creationId xmlns:p14="http://schemas.microsoft.com/office/powerpoint/2010/main" val="100199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1734-D519-F761-BB66-129F38CD3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08EF-11B7-1E4A-B17D-D09BF527B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AE23B-0AD4-1294-1435-02F9BF5C72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499F1-68BD-70BE-C391-247BA8289F45}"/>
              </a:ext>
            </a:extLst>
          </p:cNvPr>
          <p:cNvSpPr>
            <a:spLocks noGrp="1"/>
          </p:cNvSpPr>
          <p:nvPr>
            <p:ph type="sldNum" sz="quarter" idx="5"/>
          </p:nvPr>
        </p:nvSpPr>
        <p:spPr/>
        <p:txBody>
          <a:bodyPr/>
          <a:lstStyle/>
          <a:p>
            <a:fld id="{49FA4733-BFEA-724D-9DC5-638028538485}" type="slidenum">
              <a:rPr lang="en-US" smtClean="0"/>
              <a:t>19</a:t>
            </a:fld>
            <a:endParaRPr lang="en-US"/>
          </a:p>
        </p:txBody>
      </p:sp>
    </p:spTree>
    <p:extLst>
      <p:ext uri="{BB962C8B-B14F-4D97-AF65-F5344CB8AC3E}">
        <p14:creationId xmlns:p14="http://schemas.microsoft.com/office/powerpoint/2010/main" val="2487416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9317A-CD55-F601-F0E3-6E409F4251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3AC46-9530-B90E-27C7-97448DC61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941F-73A8-E180-6C21-7BF9EB39FF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0D8F93-D648-0064-8DA0-BE1D8650BF7F}"/>
              </a:ext>
            </a:extLst>
          </p:cNvPr>
          <p:cNvSpPr>
            <a:spLocks noGrp="1"/>
          </p:cNvSpPr>
          <p:nvPr>
            <p:ph type="sldNum" sz="quarter" idx="5"/>
          </p:nvPr>
        </p:nvSpPr>
        <p:spPr/>
        <p:txBody>
          <a:bodyPr/>
          <a:lstStyle/>
          <a:p>
            <a:fld id="{4ABF589E-6E98-DA46-915B-22563344B229}" type="slidenum">
              <a:rPr lang="en-US" smtClean="0"/>
              <a:t>20</a:t>
            </a:fld>
            <a:endParaRPr lang="en-US"/>
          </a:p>
        </p:txBody>
      </p:sp>
    </p:spTree>
    <p:extLst>
      <p:ext uri="{BB962C8B-B14F-4D97-AF65-F5344CB8AC3E}">
        <p14:creationId xmlns:p14="http://schemas.microsoft.com/office/powerpoint/2010/main" val="450768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5/4/25</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730998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5/4/25</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934368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8">
                <a:solidFill>
                  <a:schemeClr val="tx2"/>
                </a:solidFill>
              </a:defRPr>
            </a:lvl1pPr>
          </a:lstStyle>
          <a:p>
            <a:r>
              <a:rPr lang="en-US" dirty="0"/>
              <a:t>Click to edit Master title style</a:t>
            </a:r>
          </a:p>
        </p:txBody>
      </p:sp>
      <p:pic>
        <p:nvPicPr>
          <p:cNvPr id="6" name="Picture 5">
            <a:extLst>
              <a:ext uri="{FF2B5EF4-FFF2-40B4-BE49-F238E27FC236}">
                <a16:creationId xmlns:a16="http://schemas.microsoft.com/office/drawing/2014/main" id="{597C7508-C974-B349-9307-9EFE736145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28138283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709725"/>
            <a:ext cx="5049180" cy="4668838"/>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50545"/>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234220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5" y="191937"/>
            <a:ext cx="2477765" cy="2286794"/>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74657" y="234853"/>
            <a:ext cx="2476178" cy="5715794"/>
          </a:xfrm>
        </p:spPr>
        <p:txBody>
          <a:bodyPr/>
          <a:lstStyle>
            <a:lvl1pPr defTabSz="580412">
              <a:spcBef>
                <a:spcPts val="0"/>
              </a:spcBef>
              <a:defRPr>
                <a:solidFill>
                  <a:schemeClr val="tx1"/>
                </a:solidFill>
              </a:defRPr>
            </a:lvl1pPr>
            <a:lvl2pPr defTabSz="580412">
              <a:spcBef>
                <a:spcPts val="0"/>
              </a:spcBef>
              <a:defRPr>
                <a:solidFill>
                  <a:schemeClr val="tx1"/>
                </a:solidFill>
              </a:defRPr>
            </a:lvl2pPr>
            <a:lvl3pPr defTabSz="580412">
              <a:spcBef>
                <a:spcPts val="0"/>
              </a:spcBef>
              <a:defRPr>
                <a:solidFill>
                  <a:schemeClr val="tx1"/>
                </a:solidFill>
              </a:defRPr>
            </a:lvl3pPr>
            <a:lvl4pPr defTabSz="580412">
              <a:spcBef>
                <a:spcPts val="0"/>
              </a:spcBef>
              <a:defRPr>
                <a:solidFill>
                  <a:schemeClr val="tx1"/>
                </a:solidFill>
              </a:defRPr>
            </a:lvl4pPr>
            <a:lvl5pPr defTabSz="580412">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23848" y="234853"/>
            <a:ext cx="2474590" cy="5715794"/>
          </a:xfrm>
        </p:spPr>
        <p:txBody>
          <a:bodyPr/>
          <a:lstStyle>
            <a:lvl1pPr defTabSz="580412">
              <a:spcBef>
                <a:spcPts val="0"/>
              </a:spcBef>
              <a:defRPr>
                <a:solidFill>
                  <a:schemeClr val="tx1"/>
                </a:solidFill>
              </a:defRPr>
            </a:lvl1pPr>
            <a:lvl2pPr defTabSz="580412">
              <a:spcBef>
                <a:spcPts val="0"/>
              </a:spcBef>
              <a:defRPr>
                <a:solidFill>
                  <a:schemeClr val="tx1"/>
                </a:solidFill>
              </a:defRPr>
            </a:lvl2pPr>
            <a:lvl3pPr defTabSz="580412">
              <a:spcBef>
                <a:spcPts val="0"/>
              </a:spcBef>
              <a:defRPr>
                <a:solidFill>
                  <a:schemeClr val="tx1"/>
                </a:solidFill>
              </a:defRPr>
            </a:lvl3pPr>
            <a:lvl4pPr defTabSz="580412">
              <a:spcBef>
                <a:spcPts val="0"/>
              </a:spcBef>
              <a:defRPr>
                <a:solidFill>
                  <a:schemeClr val="tx1"/>
                </a:solidFill>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85023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3" y="191937"/>
            <a:ext cx="5524575" cy="1429544"/>
          </a:xfrm>
        </p:spPr>
        <p:txBody>
          <a:bodyPr rIns="457200"/>
          <a:lstStyle>
            <a:lvl1pPr>
              <a:lnSpc>
                <a:spcPct val="100000"/>
              </a:lnSpc>
              <a:defRPr sz="3198">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3243906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7" y="160295"/>
            <a:ext cx="8569797" cy="4095750"/>
          </a:xfrm>
        </p:spPr>
        <p:txBody>
          <a:bodyPr/>
          <a:lstStyle>
            <a:lvl1pPr>
              <a:defRPr sz="8596" b="0" i="0">
                <a:solidFill>
                  <a:schemeClr val="tx2"/>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4472598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8287"/>
            <a:ext cx="4953942" cy="1429544"/>
          </a:xfrm>
        </p:spPr>
        <p:txBody>
          <a:bodyPr/>
          <a:lstStyle>
            <a:lvl1pPr>
              <a:lnSpc>
                <a:spcPct val="100000"/>
              </a:lnSpc>
              <a:defRPr sz="3198">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64008" y="198976"/>
            <a:ext cx="5520318" cy="4287044"/>
          </a:xfrm>
        </p:spPr>
        <p:txBody>
          <a:bodyPr/>
          <a:lstStyle>
            <a:lvl1pPr>
              <a:lnSpc>
                <a:spcPct val="100000"/>
              </a:lnSpc>
              <a:spcBef>
                <a:spcPts val="0"/>
              </a:spcBef>
              <a:defRPr sz="3198">
                <a:solidFill>
                  <a:schemeClr val="tx2"/>
                </a:solidFill>
              </a:defRPr>
            </a:lvl1pPr>
            <a:lvl2pPr marL="292490" indent="-292490">
              <a:lnSpc>
                <a:spcPct val="100000"/>
              </a:lnSpc>
              <a:spcBef>
                <a:spcPts val="0"/>
              </a:spcBef>
              <a:defRPr sz="3198">
                <a:solidFill>
                  <a:schemeClr val="tx2"/>
                </a:solidFill>
              </a:defRPr>
            </a:lvl2pPr>
            <a:lvl3pPr marL="548420" indent="-292490">
              <a:lnSpc>
                <a:spcPct val="100000"/>
              </a:lnSpc>
              <a:spcBef>
                <a:spcPts val="0"/>
              </a:spcBef>
              <a:defRPr sz="3198">
                <a:solidFill>
                  <a:schemeClr val="tx2"/>
                </a:solidFill>
              </a:defRPr>
            </a:lvl3pPr>
            <a:lvl4pPr marL="877472">
              <a:lnSpc>
                <a:spcPct val="100000"/>
              </a:lnSpc>
              <a:spcBef>
                <a:spcPts val="0"/>
              </a:spcBef>
              <a:defRPr sz="3198">
                <a:solidFill>
                  <a:schemeClr val="tx2"/>
                </a:solidFill>
              </a:defRPr>
            </a:lvl4pPr>
            <a:lvl5pPr>
              <a:lnSpc>
                <a:spcPct val="100000"/>
              </a:lnSpc>
              <a:spcBef>
                <a:spcPts val="0"/>
              </a:spcBef>
              <a:defRPr sz="31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13667954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6645"/>
            <a:ext cx="7330121" cy="4858544"/>
          </a:xfrm>
        </p:spPr>
        <p:txBody>
          <a:bodyPr/>
          <a:lstStyle>
            <a:lvl1pPr>
              <a:lnSpc>
                <a:spcPct val="100000"/>
              </a:lnSpc>
              <a:defRPr sz="4298">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46011153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00329" y="4649724"/>
            <a:ext cx="5524575" cy="1771650"/>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93248" y="4648200"/>
            <a:ext cx="5523781" cy="1771650"/>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31669"/>
            <a:ext cx="3809504" cy="3144044"/>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31669"/>
            <a:ext cx="3811091" cy="3144044"/>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37343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2"/>
            <a:ext cx="2474590" cy="953294"/>
          </a:xfrm>
        </p:spPr>
        <p:txBody>
          <a:bodyPr/>
          <a:lstStyle>
            <a:lvl1pPr>
              <a:lnSpc>
                <a:spcPct val="90000"/>
              </a:lnSpc>
              <a:defRPr sz="64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29" y="196039"/>
            <a:ext cx="2474590" cy="951707"/>
          </a:xfrm>
        </p:spPr>
        <p:txBody>
          <a:bodyPr/>
          <a:lstStyle>
            <a:lvl1pPr>
              <a:lnSpc>
                <a:spcPct val="90000"/>
              </a:lnSpc>
              <a:defRPr sz="64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4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48538"/>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47746"/>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68915269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68253" y="163677"/>
            <a:ext cx="2474590" cy="2667794"/>
          </a:xfrm>
        </p:spPr>
        <p:txBody>
          <a:bodyPr/>
          <a:lstStyle>
            <a:lvl1pPr>
              <a:lnSpc>
                <a:spcPct val="100000"/>
              </a:lnSpc>
              <a:defRPr sz="42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02005" y="163677"/>
            <a:ext cx="5523781" cy="2667794"/>
          </a:xfrm>
        </p:spPr>
        <p:txBody>
          <a:bodyPr/>
          <a:lstStyle>
            <a:lvl1pPr>
              <a:lnSpc>
                <a:spcPct val="100000"/>
              </a:lnSpc>
              <a:spcBef>
                <a:spcPts val="0"/>
              </a:spcBef>
              <a:defRPr sz="4298">
                <a:solidFill>
                  <a:schemeClr val="tx1"/>
                </a:solidFill>
              </a:defRPr>
            </a:lvl1pPr>
            <a:lvl2pPr marL="393034" indent="-393034">
              <a:lnSpc>
                <a:spcPct val="100000"/>
              </a:lnSpc>
              <a:spcBef>
                <a:spcPts val="0"/>
              </a:spcBef>
              <a:defRPr sz="4298">
                <a:solidFill>
                  <a:schemeClr val="tx1"/>
                </a:solidFill>
              </a:defRPr>
            </a:lvl2pPr>
            <a:lvl3pPr marL="749508" indent="-393034">
              <a:lnSpc>
                <a:spcPct val="100000"/>
              </a:lnSpc>
              <a:spcBef>
                <a:spcPts val="0"/>
              </a:spcBef>
              <a:defRPr sz="4298">
                <a:solidFill>
                  <a:schemeClr val="tx1"/>
                </a:solidFill>
              </a:defRPr>
            </a:lvl3pPr>
            <a:lvl4pPr marL="1142542" indent="-393034">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68253" y="3301130"/>
            <a:ext cx="2474590" cy="2667000"/>
          </a:xfrm>
        </p:spPr>
        <p:txBody>
          <a:bodyPr/>
          <a:lstStyle>
            <a:lvl1pPr>
              <a:lnSpc>
                <a:spcPct val="100000"/>
              </a:lnSpc>
              <a:defRPr sz="4298">
                <a:solidFill>
                  <a:schemeClr val="accent1"/>
                </a:solidFill>
              </a:defRPr>
            </a:lvl1pPr>
            <a:lvl2pPr>
              <a:lnSpc>
                <a:spcPct val="100000"/>
              </a:lnSpc>
              <a:defRPr sz="4298">
                <a:solidFill>
                  <a:schemeClr val="accent1"/>
                </a:solidFill>
              </a:defRPr>
            </a:lvl2pPr>
            <a:lvl3pPr>
              <a:lnSpc>
                <a:spcPct val="100000"/>
              </a:lnSpc>
              <a:defRPr sz="4298">
                <a:solidFill>
                  <a:schemeClr val="accent1"/>
                </a:solidFill>
              </a:defRPr>
            </a:lvl3pPr>
            <a:lvl4pPr>
              <a:lnSpc>
                <a:spcPct val="100000"/>
              </a:lnSpc>
              <a:defRPr sz="4298">
                <a:solidFill>
                  <a:schemeClr val="accent1"/>
                </a:solidFill>
              </a:defRPr>
            </a:lvl4pPr>
            <a:lvl5pPr>
              <a:lnSpc>
                <a:spcPct val="100000"/>
              </a:lnSpc>
              <a:defRPr sz="42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02005" y="3301130"/>
            <a:ext cx="5523781" cy="2667000"/>
          </a:xfrm>
        </p:spPr>
        <p:txBody>
          <a:bodyPr/>
          <a:lstStyle>
            <a:lvl1pPr>
              <a:lnSpc>
                <a:spcPct val="100000"/>
              </a:lnSpc>
              <a:spcBef>
                <a:spcPts val="0"/>
              </a:spcBef>
              <a:defRPr sz="4298">
                <a:solidFill>
                  <a:schemeClr val="tx1"/>
                </a:solidFill>
              </a:defRPr>
            </a:lvl1pPr>
            <a:lvl2pPr marL="393034" indent="-393034">
              <a:lnSpc>
                <a:spcPct val="100000"/>
              </a:lnSpc>
              <a:spcBef>
                <a:spcPts val="0"/>
              </a:spcBef>
              <a:defRPr sz="4298">
                <a:solidFill>
                  <a:schemeClr val="tx1"/>
                </a:solidFill>
              </a:defRPr>
            </a:lvl2pPr>
            <a:lvl3pPr marL="749508" indent="-393034">
              <a:lnSpc>
                <a:spcPct val="100000"/>
              </a:lnSpc>
              <a:spcBef>
                <a:spcPts val="0"/>
              </a:spcBef>
              <a:defRPr sz="4298">
                <a:solidFill>
                  <a:schemeClr val="tx1"/>
                </a:solidFill>
              </a:defRPr>
            </a:lvl3pPr>
            <a:lvl4pPr marL="1142542" indent="-393034">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50214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5/4/25</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199536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3214"/>
            <a:ext cx="2475384" cy="1429544"/>
          </a:xfrm>
        </p:spPr>
        <p:txBody>
          <a:bodyPr/>
          <a:lstStyle>
            <a:lvl1pPr>
              <a:lnSpc>
                <a:spcPct val="90000"/>
              </a:lnSpc>
              <a:defRPr sz="64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3166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343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298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282523" y="2081451"/>
            <a:ext cx="2475384" cy="1428753"/>
          </a:xfrm>
        </p:spPr>
        <p:txBody>
          <a:bodyPr/>
          <a:lstStyle>
            <a:lvl1pPr>
              <a:lnSpc>
                <a:spcPct val="90000"/>
              </a:lnSpc>
              <a:defRPr sz="64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282524" y="4189143"/>
            <a:ext cx="2475383" cy="1428753"/>
          </a:xfrm>
        </p:spPr>
        <p:txBody>
          <a:bodyPr/>
          <a:lstStyle>
            <a:lvl1pPr>
              <a:lnSpc>
                <a:spcPct val="90000"/>
              </a:lnSpc>
              <a:defRPr sz="64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3394269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683185"/>
            <a:ext cx="2477765"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58137529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63071"/>
            <a:ext cx="2477765" cy="762794"/>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9737712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50545"/>
            <a:ext cx="2477765"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6"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11075638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56808"/>
            <a:ext cx="2474590" cy="1048544"/>
          </a:xfrm>
        </p:spPr>
        <p:txBody>
          <a:bodyPr/>
          <a:lstStyle>
            <a:lvl1pPr>
              <a:lnSpc>
                <a:spcPct val="110000"/>
              </a:lnSpc>
              <a:defRPr sz="1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664396"/>
            <a:ext cx="2477765" cy="2000250"/>
          </a:xfrm>
        </p:spPr>
        <p:txBody>
          <a:bodyPr/>
          <a:lstStyle>
            <a:lvl1pPr>
              <a:lnSpc>
                <a:spcPct val="100000"/>
              </a:lnSpc>
              <a:spcBef>
                <a:spcPts val="0"/>
              </a:spcBef>
              <a:defRPr sz="1800">
                <a:solidFill>
                  <a:schemeClr val="tx1"/>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676922"/>
            <a:ext cx="2475384"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676922"/>
            <a:ext cx="2470738"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4" y="1676922"/>
            <a:ext cx="2476177" cy="428625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Think 2023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142413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475" y="198287"/>
            <a:ext cx="2474590" cy="570706"/>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670659"/>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3769" y="198287"/>
            <a:ext cx="2477765" cy="570706"/>
          </a:xfrm>
        </p:spPr>
        <p:txBody>
          <a:bodyPr/>
          <a:lstStyle>
            <a:lvl1pPr>
              <a:lnSpc>
                <a:spcPct val="100000"/>
              </a:lnSpc>
              <a:spcBef>
                <a:spcPts val="0"/>
              </a:spcBef>
              <a:defRPr sz="3198">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99972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3144044"/>
          </a:xfrm>
        </p:spPr>
        <p:txBody>
          <a:bodyPr/>
          <a:lstStyle>
            <a:lvl1pPr>
              <a:lnSpc>
                <a:spcPct val="100000"/>
              </a:lnSpc>
              <a:defRPr sz="42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0764736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1271624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lvl1pPr>
          </a:lstStyle>
          <a:p>
            <a:r>
              <a:rPr lang="en-US" dirty="0"/>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6565518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7059"/>
            <a:ext cx="5524575" cy="2286794"/>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16011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190110578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42359323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pic>
        <p:nvPicPr>
          <p:cNvPr id="3" name="Picture 2">
            <a:extLst>
              <a:ext uri="{FF2B5EF4-FFF2-40B4-BE49-F238E27FC236}">
                <a16:creationId xmlns:a16="http://schemas.microsoft.com/office/drawing/2014/main" id="{EAE2E42C-FB15-45A9-B792-BB55DF790B38}"/>
              </a:ext>
            </a:extLst>
          </p:cNvPr>
          <p:cNvPicPr>
            <a:picLocks noChangeAspect="1"/>
          </p:cNvPicPr>
          <p:nvPr userDrawn="1"/>
        </p:nvPicPr>
        <p:blipFill>
          <a:blip r:embed="rId3"/>
          <a:stretch>
            <a:fillRect/>
          </a:stretch>
        </p:blipFill>
        <p:spPr>
          <a:xfrm>
            <a:off x="5271457" y="6058848"/>
            <a:ext cx="537244" cy="515821"/>
          </a:xfrm>
          <a:prstGeom prst="rect">
            <a:avLst/>
          </a:prstGeom>
        </p:spPr>
      </p:pic>
    </p:spTree>
    <p:extLst>
      <p:ext uri="{BB962C8B-B14F-4D97-AF65-F5344CB8AC3E}">
        <p14:creationId xmlns:p14="http://schemas.microsoft.com/office/powerpoint/2010/main" val="20519002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9">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046418" y="6263482"/>
            <a:ext cx="819043" cy="304800"/>
          </a:xfrm>
          <a:prstGeom prst="rect">
            <a:avLst/>
          </a:prstGeom>
        </p:spPr>
      </p:pic>
      <p:pic>
        <p:nvPicPr>
          <p:cNvPr id="5" name="Picture 4">
            <a:extLst>
              <a:ext uri="{FF2B5EF4-FFF2-40B4-BE49-F238E27FC236}">
                <a16:creationId xmlns:a16="http://schemas.microsoft.com/office/drawing/2014/main" id="{8315D816-BE97-7FD2-CEF7-14CE76C3F89F}"/>
              </a:ext>
            </a:extLst>
          </p:cNvPr>
          <p:cNvPicPr>
            <a:picLocks noChangeAspect="1"/>
          </p:cNvPicPr>
          <p:nvPr userDrawn="1"/>
        </p:nvPicPr>
        <p:blipFill>
          <a:blip r:embed="rId3"/>
          <a:stretch>
            <a:fillRect/>
          </a:stretch>
        </p:blipFill>
        <p:spPr>
          <a:xfrm>
            <a:off x="288887" y="6058848"/>
            <a:ext cx="537244" cy="515821"/>
          </a:xfrm>
          <a:prstGeom prst="rect">
            <a:avLst/>
          </a:prstGeom>
        </p:spPr>
      </p:pic>
    </p:spTree>
    <p:extLst>
      <p:ext uri="{BB962C8B-B14F-4D97-AF65-F5344CB8AC3E}">
        <p14:creationId xmlns:p14="http://schemas.microsoft.com/office/powerpoint/2010/main" val="3849018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709725"/>
            <a:ext cx="5049180" cy="4668838"/>
          </a:xfrm>
        </p:spPr>
        <p:txBody>
          <a:bodyPr/>
          <a:lstStyle>
            <a:lvl1pPr>
              <a:lnSpc>
                <a:spcPct val="100000"/>
              </a:lnSpc>
              <a:defRPr sz="4299">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50545"/>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8397972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75474" y="191937"/>
            <a:ext cx="2477765" cy="2286794"/>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74657" y="234853"/>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23848" y="234853"/>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7449468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1937"/>
            <a:ext cx="5524575" cy="1429544"/>
          </a:xfrm>
        </p:spPr>
        <p:txBody>
          <a:bodyPr rIns="457200"/>
          <a:lstStyle>
            <a:lvl1pPr>
              <a:lnSpc>
                <a:spcPct val="100000"/>
              </a:lnSpc>
              <a:defRPr sz="3199">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9462447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8416" y="160295"/>
            <a:ext cx="8569797" cy="4095750"/>
          </a:xfrm>
        </p:spPr>
        <p:txBody>
          <a:bodyPr/>
          <a:lstStyle>
            <a:lvl1pPr>
              <a:defRPr sz="8598" b="0" i="0">
                <a:solidFill>
                  <a:schemeClr val="tx2"/>
                </a:solidFill>
                <a:latin typeface="IBM Plex Sans ExtL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2840370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9212" y="198287"/>
            <a:ext cx="4953942" cy="1429544"/>
          </a:xfrm>
        </p:spPr>
        <p:txBody>
          <a:bodyPr/>
          <a:lstStyle>
            <a:lvl1pPr>
              <a:lnSpc>
                <a:spcPct val="100000"/>
              </a:lnSpc>
              <a:defRPr sz="3199">
                <a:solidFill>
                  <a:schemeClr val="tx2"/>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64008" y="198976"/>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8299757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0" y="166645"/>
            <a:ext cx="7330121" cy="4858544"/>
          </a:xfrm>
        </p:spPr>
        <p:txBody>
          <a:bodyPr/>
          <a:lstStyle>
            <a:lvl1pPr>
              <a:lnSpc>
                <a:spcPct val="100000"/>
              </a:lnSpc>
              <a:defRPr sz="4299">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2668742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0032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293248"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31669"/>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31669"/>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782989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611318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32507" y="194452"/>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377729" y="196038"/>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6095"/>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4774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48538"/>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47745"/>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47443768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68253" y="163677"/>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02005" y="163677"/>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68253" y="330113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02005" y="330113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27580230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282523" y="193214"/>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31669"/>
            <a:ext cx="2474590" cy="142954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31669"/>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343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29883"/>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282523" y="2081450"/>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282523" y="4189142"/>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08236854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683185"/>
            <a:ext cx="2477765"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405938674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63071"/>
            <a:ext cx="2477765" cy="762794"/>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683185"/>
            <a:ext cx="2475384"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19557240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83185"/>
            <a:ext cx="2475384"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50545"/>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r>
              <a:rPr lang="en-US"/>
              <a:t>IBM Think 2023 / © 2023 IBM Corporation</a:t>
            </a:r>
            <a:endParaRPr lang="en-US" dirty="0"/>
          </a:p>
        </p:txBody>
      </p:sp>
    </p:spTree>
    <p:extLst>
      <p:ext uri="{BB962C8B-B14F-4D97-AF65-F5344CB8AC3E}">
        <p14:creationId xmlns:p14="http://schemas.microsoft.com/office/powerpoint/2010/main" val="36384717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56808"/>
            <a:ext cx="2474590" cy="1048544"/>
          </a:xfrm>
        </p:spPr>
        <p:txBody>
          <a:bodyPr/>
          <a:lstStyle>
            <a:lvl1pPr>
              <a:lnSpc>
                <a:spcPct val="110000"/>
              </a:lnSpc>
              <a:defRPr sz="12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664396"/>
            <a:ext cx="2477765" cy="2000250"/>
          </a:xfrm>
        </p:spPr>
        <p:txBody>
          <a:bodyPr/>
          <a:lstStyle>
            <a:lvl1pPr>
              <a:lnSpc>
                <a:spcPct val="100000"/>
              </a:lnSpc>
              <a:spcBef>
                <a:spcPts val="0"/>
              </a:spcBef>
              <a:defRPr sz="1800">
                <a:solidFill>
                  <a:schemeClr val="tx1"/>
                </a:solidFill>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676922"/>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676922"/>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676922"/>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Think 2023 / © 2023 IBM Corporation</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3250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475" y="198287"/>
            <a:ext cx="2474590" cy="570706"/>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670659"/>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3768" y="198287"/>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91240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31669"/>
            <a:ext cx="3711980" cy="953294"/>
          </a:xfrm>
        </p:spPr>
        <p:txBody>
          <a:bodyPr/>
          <a:lstStyle>
            <a:lvl1pPr>
              <a:lnSpc>
                <a:spcPct val="11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658133"/>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658133"/>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858027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75302" y="198287"/>
            <a:ext cx="5522193" cy="2286794"/>
          </a:xfrm>
        </p:spPr>
        <p:txBody>
          <a:bodyPr rIns="457200"/>
          <a:lstStyle>
            <a:lvl1pPr>
              <a:lnSpc>
                <a:spcPct val="100000"/>
              </a:lnSpc>
              <a:defRPr>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50545"/>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50545"/>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6365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6" y="92574"/>
            <a:ext cx="11878197" cy="923329"/>
          </a:xfrm>
          <a:prstGeom prst="rect">
            <a:avLst/>
          </a:prstGeom>
        </p:spPr>
        <p:txBody>
          <a:bodyPr/>
          <a:lstStyle>
            <a:lvl1pPr>
              <a:defRPr>
                <a:solidFill>
                  <a:schemeClr val="tx1">
                    <a:lumMod val="50000"/>
                    <a:lumOff val="50000"/>
                  </a:schemeClr>
                </a:solidFill>
              </a:defRPr>
            </a:lvl1pPr>
          </a:lstStyle>
          <a:p>
            <a:r>
              <a:rPr lang="en-US"/>
              <a:t>Click to edit Master title style</a:t>
            </a:r>
          </a:p>
        </p:txBody>
      </p:sp>
      <p:sp>
        <p:nvSpPr>
          <p:cNvPr id="7" name="Rectangle 7"/>
          <p:cNvSpPr>
            <a:spLocks noGrp="1" noChangeArrowheads="1"/>
          </p:cNvSpPr>
          <p:nvPr>
            <p:ph type="sldNum" sz="quarter" idx="4"/>
          </p:nvPr>
        </p:nvSpPr>
        <p:spPr bwMode="black">
          <a:xfrm>
            <a:off x="11705123" y="6527109"/>
            <a:ext cx="488949" cy="288115"/>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nSpc>
                <a:spcPct val="100000"/>
              </a:lnSpc>
              <a:defRPr sz="1067">
                <a:solidFill>
                  <a:schemeClr val="bg1"/>
                </a:solidFill>
                <a:latin typeface="Helvetica Neue" charset="0"/>
                <a:ea typeface="Helvetica Neue" charset="0"/>
                <a:cs typeface="Helvetica Neue" charset="0"/>
              </a:defRPr>
            </a:lvl1pPr>
          </a:lstStyle>
          <a:p>
            <a:fld id="{BBBEA033-4E21-9142-A90D-2466372DB598}" type="slidenum">
              <a:rPr lang="en-US" smtClean="0"/>
              <a:pPr/>
              <a:t>‹#›</a:t>
            </a:fld>
            <a:endParaRPr lang="en-US" dirty="0"/>
          </a:p>
        </p:txBody>
      </p:sp>
      <p:sp>
        <p:nvSpPr>
          <p:cNvPr id="8" name="Date Placeholder 7"/>
          <p:cNvSpPr>
            <a:spLocks noGrp="1" noChangeArrowheads="1"/>
          </p:cNvSpPr>
          <p:nvPr>
            <p:ph type="dt" sz="half" idx="2"/>
          </p:nvPr>
        </p:nvSpPr>
        <p:spPr bwMode="auto">
          <a:xfrm>
            <a:off x="-2071" y="6527109"/>
            <a:ext cx="1584325" cy="288115"/>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nSpc>
                <a:spcPct val="100000"/>
              </a:lnSpc>
              <a:defRPr sz="1067">
                <a:solidFill>
                  <a:schemeClr val="bg1"/>
                </a:solidFill>
                <a:latin typeface="Helvetica Neue" charset="0"/>
                <a:ea typeface="Helvetica Neue" charset="0"/>
                <a:cs typeface="Helvetica Neue" charset="0"/>
              </a:defRPr>
            </a:lvl1pPr>
          </a:lstStyle>
          <a:p>
            <a:fld id="{D5A186EB-4878-334F-B1CE-FE64AEC910D6}" type="datetime1">
              <a:rPr lang="en-US" smtClean="0"/>
              <a:t>5/4/25</a:t>
            </a:fld>
            <a:endParaRPr lang="en-US" dirty="0"/>
          </a:p>
        </p:txBody>
      </p:sp>
      <p:sp>
        <p:nvSpPr>
          <p:cNvPr id="9" name="Footer Placeholder 8"/>
          <p:cNvSpPr>
            <a:spLocks noGrp="1" noChangeArrowheads="1"/>
          </p:cNvSpPr>
          <p:nvPr>
            <p:ph type="ftr" sz="quarter" idx="3"/>
          </p:nvPr>
        </p:nvSpPr>
        <p:spPr bwMode="auto">
          <a:xfrm>
            <a:off x="1785971" y="6527109"/>
            <a:ext cx="8463981" cy="288115"/>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nSpc>
                <a:spcPct val="100000"/>
              </a:lnSpc>
              <a:defRPr sz="1067">
                <a:solidFill>
                  <a:schemeClr val="bg1"/>
                </a:solidFill>
                <a:latin typeface="Helvetica Neue" charset="0"/>
                <a:ea typeface="Helvetica Neue" charset="0"/>
                <a:cs typeface="Helvetica Neue" charset="0"/>
              </a:defRPr>
            </a:lvl1pPr>
          </a:lstStyle>
          <a:p>
            <a:endParaRPr lang="en-US" sz="2400" dirty="0"/>
          </a:p>
        </p:txBody>
      </p:sp>
    </p:spTree>
    <p:extLst>
      <p:ext uri="{BB962C8B-B14F-4D97-AF65-F5344CB8AC3E}">
        <p14:creationId xmlns:p14="http://schemas.microsoft.com/office/powerpoint/2010/main" val="116473234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1736" y="244282"/>
            <a:ext cx="2476178" cy="2286794"/>
          </a:xfrm>
        </p:spPr>
        <p:txBody>
          <a:bodyPr/>
          <a:lstStyle>
            <a:lvl1pPr>
              <a:lnSpc>
                <a:spcPct val="10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47379"/>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47379"/>
            <a:ext cx="2476178" cy="57157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41503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75301" y="198287"/>
            <a:ext cx="5519019" cy="2286794"/>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054070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56808"/>
            <a:ext cx="2474591" cy="2286794"/>
          </a:xfrm>
        </p:spPr>
        <p:txBody>
          <a:bodyPr rIns="0"/>
          <a:lstStyle>
            <a:lvl1pPr>
              <a:lnSpc>
                <a:spcPct val="100000"/>
              </a:lnSpc>
              <a:defRPr sz="14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6808"/>
            <a:ext cx="2476178"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6808"/>
            <a:ext cx="2479352" cy="762794"/>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04" indent="-91404">
              <a:lnSpc>
                <a:spcPct val="110000"/>
              </a:lnSpc>
              <a:spcBef>
                <a:spcPts val="0"/>
              </a:spcBef>
              <a:defRPr sz="1000" b="0" i="0">
                <a:solidFill>
                  <a:schemeClr val="tx1"/>
                </a:solidFill>
                <a:latin typeface="IBM Plex Sans Light" panose="020B0403050203000203" pitchFamily="34" charset="0"/>
              </a:defRPr>
            </a:lvl2pPr>
            <a:lvl3pPr marL="182806" indent="-91404">
              <a:lnSpc>
                <a:spcPct val="110000"/>
              </a:lnSpc>
              <a:spcBef>
                <a:spcPts val="0"/>
              </a:spcBef>
              <a:defRPr sz="1000" b="0" i="0">
                <a:solidFill>
                  <a:schemeClr val="tx1"/>
                </a:solidFill>
                <a:latin typeface="IBM Plex Sans Light" panose="020B0403050203000203" pitchFamily="34" charset="0"/>
              </a:defRPr>
            </a:lvl3pPr>
            <a:lvl4pPr marL="274210" indent="-91404">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934488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68951" y="198288"/>
            <a:ext cx="2474590" cy="570707"/>
          </a:xfrm>
        </p:spPr>
        <p:txBody>
          <a:bodyPr/>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64" indent="-127964">
              <a:spcBef>
                <a:spcPts val="0"/>
              </a:spcBef>
              <a:defRPr sz="1400" b="0" i="0">
                <a:solidFill>
                  <a:schemeClr val="tx1"/>
                </a:solidFill>
                <a:latin typeface="IBM Plex Sans Light" panose="020B0403050203000203" pitchFamily="34" charset="0"/>
              </a:defRPr>
            </a:lvl2pPr>
            <a:lvl3pPr marL="255930" indent="-127964">
              <a:spcBef>
                <a:spcPts val="0"/>
              </a:spcBef>
              <a:defRPr sz="1400" b="0" i="0">
                <a:solidFill>
                  <a:schemeClr val="tx1"/>
                </a:solidFill>
                <a:latin typeface="IBM Plex Sans Light" panose="020B0403050203000203" pitchFamily="34" charset="0"/>
              </a:defRPr>
            </a:lvl3pPr>
            <a:lvl4pPr marL="383894" indent="-12796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04" indent="-91404">
              <a:spcBef>
                <a:spcPts val="0"/>
              </a:spcBef>
              <a:defRPr sz="1000" b="0" i="0">
                <a:solidFill>
                  <a:schemeClr val="tx1"/>
                </a:solidFill>
                <a:latin typeface="IBM Plex Sans Light" panose="020B0403050203000203" pitchFamily="34" charset="0"/>
              </a:defRPr>
            </a:lvl2pPr>
            <a:lvl3pPr marL="182806" indent="-91404">
              <a:spcBef>
                <a:spcPts val="0"/>
              </a:spcBef>
              <a:defRPr sz="1000" b="0" i="0">
                <a:solidFill>
                  <a:schemeClr val="tx1"/>
                </a:solidFill>
                <a:latin typeface="IBM Plex Sans Light" panose="020B0403050203000203" pitchFamily="34" charset="0"/>
              </a:defRPr>
            </a:lvl3pPr>
            <a:lvl4pPr marL="274210" indent="-91404">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5095" y="198287"/>
            <a:ext cx="2477765" cy="570706"/>
          </a:xfrm>
        </p:spPr>
        <p:txBody>
          <a:bodyPr/>
          <a:lstStyle>
            <a:lvl1pPr>
              <a:lnSpc>
                <a:spcPct val="100000"/>
              </a:lnSpc>
              <a:spcBef>
                <a:spcPts val="0"/>
              </a:spcBef>
              <a:defRPr sz="3198">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0" y="288037"/>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Think 2023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852239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392940"/>
            <a:ext cx="3334904"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391416"/>
            <a:ext cx="3333316" cy="1524000"/>
          </a:xfrm>
        </p:spPr>
        <p:txBody>
          <a:bodyPr/>
          <a:lstStyle>
            <a:lvl1pPr>
              <a:lnSpc>
                <a:spcPct val="100000"/>
              </a:lnSpc>
              <a:spcBef>
                <a:spcPts val="0"/>
              </a:spcBef>
              <a:defRPr sz="2200">
                <a:solidFill>
                  <a:schemeClr val="tx1"/>
                </a:solidFill>
              </a:defRPr>
            </a:lvl1pPr>
            <a:lvl2pPr marL="201088" indent="-201088">
              <a:lnSpc>
                <a:spcPct val="100000"/>
              </a:lnSpc>
              <a:spcBef>
                <a:spcPts val="0"/>
              </a:spcBef>
              <a:defRPr sz="2200">
                <a:solidFill>
                  <a:schemeClr val="tx1"/>
                </a:solidFill>
              </a:defRPr>
            </a:lvl2pPr>
            <a:lvl3pPr marL="402176" indent="-201088">
              <a:lnSpc>
                <a:spcPct val="100000"/>
              </a:lnSpc>
              <a:spcBef>
                <a:spcPts val="0"/>
              </a:spcBef>
              <a:defRPr sz="2200">
                <a:solidFill>
                  <a:schemeClr val="tx1"/>
                </a:solidFill>
              </a:defRPr>
            </a:lvl3pPr>
            <a:lvl4pPr marL="557560" indent="-20108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20"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437392"/>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20" y="3438916"/>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Think 2023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8287151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84881"/>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50545"/>
            <a:ext cx="2477765" cy="570706"/>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2020074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301" y="732209"/>
            <a:ext cx="5521401" cy="1138428"/>
          </a:xfrm>
        </p:spPr>
        <p:txBody>
          <a:bodyPr rIns="457200"/>
          <a:lstStyle>
            <a:lvl1pPr>
              <a:lnSpc>
                <a:spcPct val="110000"/>
              </a:lnSpc>
              <a:defRPr sz="3198">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47379"/>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47379"/>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47379"/>
            <a:ext cx="2477765" cy="224028"/>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22239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263158"/>
            <a:ext cx="2477765" cy="2286794"/>
          </a:xfrm>
        </p:spPr>
        <p:txBody>
          <a:bodyPr/>
          <a:lstStyle>
            <a:lvl1pPr>
              <a:lnSpc>
                <a:spcPct val="100000"/>
              </a:lnSpc>
              <a:defRPr sz="14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059724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2" y="198287"/>
            <a:ext cx="5524575" cy="228679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7"/>
            <a:ext cx="2474590" cy="2672459"/>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971792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4" indent="-127964">
              <a:lnSpc>
                <a:spcPct val="110000"/>
              </a:lnSpc>
              <a:spcBef>
                <a:spcPts val="0"/>
              </a:spcBef>
              <a:defRPr sz="1400" b="0" i="0">
                <a:solidFill>
                  <a:schemeClr val="tx1"/>
                </a:solidFill>
                <a:latin typeface="IBM Plex Sans Light" panose="020B0403050203000203" pitchFamily="34" charset="0"/>
              </a:defRPr>
            </a:lvl2pPr>
            <a:lvl3pPr marL="255930" indent="-127964">
              <a:lnSpc>
                <a:spcPct val="110000"/>
              </a:lnSpc>
              <a:spcBef>
                <a:spcPts val="0"/>
              </a:spcBef>
              <a:defRPr sz="1400" b="0" i="0">
                <a:solidFill>
                  <a:schemeClr val="tx1"/>
                </a:solidFill>
                <a:latin typeface="IBM Plex Sans Light" panose="020B0403050203000203" pitchFamily="34" charset="0"/>
              </a:defRPr>
            </a:lvl3pPr>
            <a:lvl4pPr marL="383894" indent="-12796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3641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59815715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6"/>
            <a:ext cx="2475384" cy="1896341"/>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684" indent="-109684">
              <a:lnSpc>
                <a:spcPct val="110000"/>
              </a:lnSpc>
              <a:spcBef>
                <a:spcPts val="0"/>
              </a:spcBef>
              <a:defRPr sz="1200">
                <a:solidFill>
                  <a:schemeClr val="tx1"/>
                </a:solidFill>
              </a:defRPr>
            </a:lvl2pPr>
            <a:lvl3pPr marL="219368" indent="-109684">
              <a:lnSpc>
                <a:spcPct val="110000"/>
              </a:lnSpc>
              <a:spcBef>
                <a:spcPts val="0"/>
              </a:spcBef>
              <a:defRPr sz="1200">
                <a:solidFill>
                  <a:schemeClr val="tx1"/>
                </a:solidFill>
              </a:defRPr>
            </a:lvl3pPr>
            <a:lvl4pPr marL="329052" indent="-109684">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1"/>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1"/>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1"/>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Think 2023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4"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0740357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68952" y="198288"/>
            <a:ext cx="5519019" cy="1706563"/>
          </a:xfrm>
        </p:spPr>
        <p:txBody>
          <a:bodyPr rIns="457200"/>
          <a:lstStyle>
            <a:lvl1pPr>
              <a:lnSpc>
                <a:spcPct val="100000"/>
              </a:lnSpc>
              <a:defRPr sz="31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8935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907940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1737" y="231670"/>
            <a:ext cx="2474590" cy="1706563"/>
          </a:xfrm>
        </p:spPr>
        <p:txBody>
          <a:bodyPr rIns="0"/>
          <a:lstStyle>
            <a:lvl1pPr>
              <a:lnSpc>
                <a:spcPct val="110000"/>
              </a:lnSpc>
              <a:defRPr sz="1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64" indent="-127964">
              <a:spcBef>
                <a:spcPts val="0"/>
              </a:spcBef>
              <a:defRPr sz="1400">
                <a:solidFill>
                  <a:schemeClr val="tx1"/>
                </a:solidFill>
              </a:defRPr>
            </a:lvl2pPr>
            <a:lvl3pPr marL="255930" indent="-127964">
              <a:spcBef>
                <a:spcPts val="0"/>
              </a:spcBef>
              <a:defRPr sz="1400">
                <a:solidFill>
                  <a:schemeClr val="tx1"/>
                </a:solidFill>
              </a:defRPr>
            </a:lvl3pPr>
            <a:lvl4pPr marL="383894" indent="-12796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9299525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70659"/>
            <a:ext cx="2475384"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Think 2023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728940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5"/>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6229323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5"/>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670659"/>
            <a:ext cx="2477765" cy="4286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Think 2023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7"/>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910854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232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25010"/>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Think 2023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2960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6" y="30607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232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6" y="4762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25010"/>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6" y="1333500"/>
            <a:ext cx="1236501" cy="1238250"/>
          </a:xfr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296009"/>
            <a:ext cx="2853953" cy="1238250"/>
          </a:xfrm>
        </p:spPr>
        <p:txBody>
          <a:bodyPr/>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323602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75301" y="198287"/>
            <a:ext cx="5522193" cy="2286794"/>
          </a:xfrm>
        </p:spPr>
        <p:txBody>
          <a:bodyPr rIns="457200"/>
          <a:lstStyle>
            <a:lvl1pPr>
              <a:lnSpc>
                <a:spcPct val="100000"/>
              </a:lnSpc>
              <a:defRPr>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50545"/>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50545"/>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450382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1736" y="244282"/>
            <a:ext cx="2476178" cy="2286794"/>
          </a:xfrm>
        </p:spPr>
        <p:txBody>
          <a:bodyPr/>
          <a:lstStyle>
            <a:lvl1pPr>
              <a:lnSpc>
                <a:spcPct val="100000"/>
              </a:lnSpc>
              <a:defRPr sz="1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47379"/>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47379"/>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769748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75300" y="198287"/>
            <a:ext cx="5519019" cy="2286794"/>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0545"/>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0545"/>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4189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76260603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56808"/>
            <a:ext cx="2474591" cy="2286794"/>
          </a:xfrm>
        </p:spPr>
        <p:txBody>
          <a:bodyPr rIns="0"/>
          <a:lstStyle>
            <a:lvl1pPr>
              <a:lnSpc>
                <a:spcPct val="100000"/>
              </a:lnSpc>
              <a:defRPr sz="1400">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56808"/>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56808"/>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683185"/>
            <a:ext cx="2476178" cy="4286250"/>
          </a:xfrm>
        </p:spPr>
        <p:txBody>
          <a:bodyPr/>
          <a:lstStyle>
            <a:lvl1pPr>
              <a:lnSpc>
                <a:spcPct val="110000"/>
              </a:lnSpc>
              <a:spcBef>
                <a:spcPts val="0"/>
              </a:spcBef>
              <a:defRPr sz="1000" b="0" i="0">
                <a:solidFill>
                  <a:schemeClr val="tx1"/>
                </a:solidFill>
                <a:latin typeface="IBM Plex Sans Light" panose="020B0403050203000203" pitchFamily="34" charset="0"/>
              </a:defRPr>
            </a:lvl1pPr>
            <a:lvl2pPr marL="91422" indent="-91422">
              <a:lnSpc>
                <a:spcPct val="110000"/>
              </a:lnSpc>
              <a:spcBef>
                <a:spcPts val="0"/>
              </a:spcBef>
              <a:defRPr sz="1000" b="0" i="0">
                <a:solidFill>
                  <a:schemeClr val="tx1"/>
                </a:solidFill>
                <a:latin typeface="IBM Plex Sans Light" panose="020B0403050203000203" pitchFamily="34" charset="0"/>
              </a:defRPr>
            </a:lvl2pPr>
            <a:lvl3pPr marL="182843" indent="-91422">
              <a:lnSpc>
                <a:spcPct val="110000"/>
              </a:lnSpc>
              <a:spcBef>
                <a:spcPts val="0"/>
              </a:spcBef>
              <a:defRPr sz="1000" b="0" i="0">
                <a:solidFill>
                  <a:schemeClr val="tx1"/>
                </a:solidFill>
                <a:latin typeface="IBM Plex Sans Light" panose="020B0403050203000203" pitchFamily="34" charset="0"/>
              </a:defRPr>
            </a:lvl3pPr>
            <a:lvl4pPr marL="274265" indent="-91422">
              <a:lnSpc>
                <a:spcPct val="11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Think 2023 / © 2023 IBM Corporation</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897536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68951" y="198287"/>
            <a:ext cx="2474590" cy="570707"/>
          </a:xfrm>
        </p:spPr>
        <p:txBody>
          <a:bodyPr/>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670659"/>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683185"/>
            <a:ext cx="2476178"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683185"/>
            <a:ext cx="2479352" cy="4286250"/>
          </a:xfrm>
        </p:spPr>
        <p:txBody>
          <a:bodyPr/>
          <a:lstStyle>
            <a:lvl1pPr>
              <a:spcBef>
                <a:spcPts val="0"/>
              </a:spcBef>
              <a:defRPr sz="1000" b="0" i="0">
                <a:solidFill>
                  <a:schemeClr val="tx1"/>
                </a:solidFill>
                <a:latin typeface="IBM Plex Sans Light" panose="020B0403050203000203" pitchFamily="34" charset="0"/>
              </a:defRPr>
            </a:lvl1pPr>
            <a:lvl2pPr marL="91422" indent="-91422">
              <a:spcBef>
                <a:spcPts val="0"/>
              </a:spcBef>
              <a:defRPr sz="1000" b="0" i="0">
                <a:solidFill>
                  <a:schemeClr val="tx1"/>
                </a:solidFill>
                <a:latin typeface="IBM Plex Sans Light" panose="020B0403050203000203" pitchFamily="34" charset="0"/>
              </a:defRPr>
            </a:lvl2pPr>
            <a:lvl3pPr marL="182843" indent="-91422">
              <a:spcBef>
                <a:spcPts val="0"/>
              </a:spcBef>
              <a:defRPr sz="1000" b="0" i="0">
                <a:solidFill>
                  <a:schemeClr val="tx1"/>
                </a:solidFill>
                <a:latin typeface="IBM Plex Sans Light" panose="020B0403050203000203" pitchFamily="34" charset="0"/>
              </a:defRPr>
            </a:lvl3pPr>
            <a:lvl4pPr marL="274265" indent="-91422">
              <a:spcBef>
                <a:spcPts val="0"/>
              </a:spcBef>
              <a:defRPr sz="1000" b="0" i="0">
                <a:solidFill>
                  <a:schemeClr val="tx1"/>
                </a:solidFill>
                <a:latin typeface="IBM Plex Sans Light" panose="020B04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15094" y="198287"/>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Think 2023 / © 2023 IBM Corporation</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137800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392940"/>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391416"/>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437392"/>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438916"/>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Think 2023 / © 2023 IBM Corporation</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945117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784881"/>
            <a:ext cx="2857128" cy="1138428"/>
          </a:xfrm>
        </p:spPr>
        <p:txBody>
          <a:bodyPr/>
          <a:lstStyle>
            <a:lvl1pPr>
              <a:lnSpc>
                <a:spcPct val="110000"/>
              </a:lnSpc>
              <a:defRPr sz="18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83854"/>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50545"/>
            <a:ext cx="2477765" cy="570706"/>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82133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75300" y="732209"/>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47379"/>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47379"/>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Think 2023 / © 2023 IBM Corporation</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47379"/>
            <a:ext cx="2477765" cy="224028"/>
          </a:xfrm>
        </p:spPr>
        <p:txBody>
          <a:bodyPr/>
          <a:lstStyle>
            <a:lvl1pPr>
              <a:defRPr sz="14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025285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63158"/>
            <a:ext cx="2477765" cy="2286794"/>
          </a:xfrm>
        </p:spPr>
        <p:txBody>
          <a:bodyPr/>
          <a:lstStyle>
            <a:lvl1pPr>
              <a:lnSpc>
                <a:spcPct val="100000"/>
              </a:lnSpc>
              <a:defRPr sz="14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5662690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68951" y="198287"/>
            <a:ext cx="5524575" cy="228679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9104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5826807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50545"/>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50545"/>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90117"/>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037317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50545"/>
            <a:ext cx="2474590" cy="1429544"/>
          </a:xfrm>
        </p:spPr>
        <p:txBody>
          <a:bodyPr/>
          <a:lstStyle>
            <a:lvl1pPr>
              <a:lnSpc>
                <a:spcPct val="110000"/>
              </a:lnSpc>
              <a:defRPr sz="14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96435"/>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96435"/>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96435"/>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429000"/>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429000"/>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429000"/>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Think 2023 / © 2023 IBM Corporation</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457705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68951" y="198287"/>
            <a:ext cx="5519019" cy="1706563"/>
          </a:xfrm>
        </p:spPr>
        <p:txBody>
          <a:bodyPr rIns="457200"/>
          <a:lstStyle>
            <a:lvl1pPr>
              <a:lnSpc>
                <a:spcPct val="100000"/>
              </a:lnSpc>
              <a:defRPr sz="3199">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8935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5063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998980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1737" y="231669"/>
            <a:ext cx="2474590" cy="1706563"/>
          </a:xfrm>
        </p:spPr>
        <p:txBody>
          <a:bodyPr rIns="0"/>
          <a:lstStyle>
            <a:lvl1pPr>
              <a:lnSpc>
                <a:spcPct val="110000"/>
              </a:lnSpc>
              <a:defRPr sz="18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50545"/>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90117"/>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Think 2023 / © 2023 IBM Corporation</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6043591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670659"/>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Think 2023 / © 2023 IBM Corporation</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2858931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718296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670659"/>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Think 2023 / © 2023 IBM Corporation</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5074606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13952531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63302785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2794"/>
          </a:xfrm>
        </p:spPr>
        <p:txBody>
          <a:bodyPr/>
          <a:lstStyle>
            <a:lvl1pPr>
              <a:lnSpc>
                <a:spcPct val="110000"/>
              </a:lnSpc>
              <a:defRPr sz="14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Think 2023 / © 2023 IBM Corporation</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232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2501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296009"/>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3299503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2286794"/>
          </a:xfrm>
        </p:spPr>
        <p:txBody>
          <a:bodyPr/>
          <a:lstStyle>
            <a:lvl1pPr>
              <a:lnSpc>
                <a:spcPct val="110000"/>
              </a:lnSpc>
              <a:defRPr sz="1400">
                <a:solidFill>
                  <a:schemeClr val="tx2"/>
                </a:solidFill>
              </a:defRPr>
            </a:lvl1pPr>
          </a:lstStyle>
          <a:p>
            <a:r>
              <a:rPr lang="en-US" dirty="0"/>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337007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8952" y="248478"/>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632615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9213" y="242215"/>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8"/>
            <a:ext cx="2477765" cy="190500"/>
          </a:xfrm>
        </p:spPr>
        <p:txBody>
          <a:bodyPr/>
          <a:lstStyle/>
          <a:p>
            <a:r>
              <a:rPr lang="en-US"/>
              <a:t>IBM Think 2023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54246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746362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8951" y="248478"/>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Think 2023 / © 2023 IBM Corporation</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321883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69212" y="242215"/>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dirty="0"/>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r>
              <a:rPr lang="en-US"/>
              <a:t>IBM Think 2023 / © 2023 IBM Corporation</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59905"/>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15213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69089184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52203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79333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161873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392674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9875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86286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53619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53230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702172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462929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423069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624371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371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5/4/25</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84574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89653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207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91960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56931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172781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883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152131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98143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110922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6770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5/4/25</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9539520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5914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219438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19870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2948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76824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692849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70858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731825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26352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32071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5/4/25</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147673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055789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429952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456459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7608433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959201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30763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361879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57912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092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599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5/4/25</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40293535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3285822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11" y="1658112"/>
            <a:ext cx="549850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15822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85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55477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8636724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C8283-D3C3-8E05-0A04-901ADC9E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4035E5-9B37-55E0-4A05-2C4DECA678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98BADB-E8EA-CE4D-CE3F-F6DD91781F2D}"/>
              </a:ext>
            </a:extLst>
          </p:cNvPr>
          <p:cNvSpPr>
            <a:spLocks noGrp="1"/>
          </p:cNvSpPr>
          <p:nvPr>
            <p:ph type="dt" sz="half" idx="10"/>
          </p:nvPr>
        </p:nvSpPr>
        <p:spPr/>
        <p:txBody>
          <a:bodyPr/>
          <a:lstStyle/>
          <a:p>
            <a:fld id="{8F1957CF-498F-614E-A066-2E35C474E780}" type="datetime1">
              <a:rPr lang="en-US" smtClean="0"/>
              <a:t>5/4/25</a:t>
            </a:fld>
            <a:endParaRPr lang="en-US"/>
          </a:p>
        </p:txBody>
      </p:sp>
      <p:sp>
        <p:nvSpPr>
          <p:cNvPr id="5" name="Footer Placeholder 4">
            <a:extLst>
              <a:ext uri="{FF2B5EF4-FFF2-40B4-BE49-F238E27FC236}">
                <a16:creationId xmlns:a16="http://schemas.microsoft.com/office/drawing/2014/main" id="{B85D0054-8B48-7EC7-1FB3-8FE6582B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8EF79-455C-6615-6060-AD15731C4C3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4120097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E414-D2B3-B40C-E344-085DBCEA6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755DBD-8DFD-42DC-12A5-297B1AC2FD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33D64-AF6A-AA07-C761-7226ACEB5D54}"/>
              </a:ext>
            </a:extLst>
          </p:cNvPr>
          <p:cNvSpPr>
            <a:spLocks noGrp="1"/>
          </p:cNvSpPr>
          <p:nvPr>
            <p:ph type="dt" sz="half" idx="10"/>
          </p:nvPr>
        </p:nvSpPr>
        <p:spPr/>
        <p:txBody>
          <a:bodyPr/>
          <a:lstStyle/>
          <a:p>
            <a:fld id="{4957D126-A57A-9842-BF14-A38A764CDF6D}" type="datetime1">
              <a:rPr lang="en-US" smtClean="0"/>
              <a:t>5/4/25</a:t>
            </a:fld>
            <a:endParaRPr lang="en-US"/>
          </a:p>
        </p:txBody>
      </p:sp>
      <p:sp>
        <p:nvSpPr>
          <p:cNvPr id="5" name="Footer Placeholder 4">
            <a:extLst>
              <a:ext uri="{FF2B5EF4-FFF2-40B4-BE49-F238E27FC236}">
                <a16:creationId xmlns:a16="http://schemas.microsoft.com/office/drawing/2014/main" id="{FF64AB35-EAB6-2DFD-2A4C-786DC2E087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FD17B-93E7-3F40-F91C-C7509F99294D}"/>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6672506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19A7-78B2-2DA0-3C42-6BF9A61064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6F9EC6-A4AA-96BC-7F10-CEC86DD56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D9A2BA-57BD-2A3F-13CC-2D23BFF2877E}"/>
              </a:ext>
            </a:extLst>
          </p:cNvPr>
          <p:cNvSpPr>
            <a:spLocks noGrp="1"/>
          </p:cNvSpPr>
          <p:nvPr>
            <p:ph type="dt" sz="half" idx="10"/>
          </p:nvPr>
        </p:nvSpPr>
        <p:spPr/>
        <p:txBody>
          <a:bodyPr/>
          <a:lstStyle/>
          <a:p>
            <a:fld id="{9425FC2A-5C03-8E4F-B4EB-A08AD91939FC}" type="datetime1">
              <a:rPr lang="en-US" smtClean="0"/>
              <a:t>5/4/25</a:t>
            </a:fld>
            <a:endParaRPr lang="en-US"/>
          </a:p>
        </p:txBody>
      </p:sp>
      <p:sp>
        <p:nvSpPr>
          <p:cNvPr id="5" name="Footer Placeholder 4">
            <a:extLst>
              <a:ext uri="{FF2B5EF4-FFF2-40B4-BE49-F238E27FC236}">
                <a16:creationId xmlns:a16="http://schemas.microsoft.com/office/drawing/2014/main" id="{D51A26D4-3944-4DB8-ED23-9D322D1D3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D66A5-05B8-8FFE-B07A-348E1DFF523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1899442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B843-10E1-5EF4-E34D-7135F27D9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3CB16-9BC7-EE42-096D-057E71E7C8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36E813-F0F8-C5BF-0923-5EC0DBACD0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A07884-C0B7-4DCC-B2DA-A732C2F6696F}"/>
              </a:ext>
            </a:extLst>
          </p:cNvPr>
          <p:cNvSpPr>
            <a:spLocks noGrp="1"/>
          </p:cNvSpPr>
          <p:nvPr>
            <p:ph type="dt" sz="half" idx="10"/>
          </p:nvPr>
        </p:nvSpPr>
        <p:spPr/>
        <p:txBody>
          <a:bodyPr/>
          <a:lstStyle/>
          <a:p>
            <a:fld id="{0774E4BC-D688-1340-99FD-981767A653AB}" type="datetime1">
              <a:rPr lang="en-US" smtClean="0"/>
              <a:t>5/4/25</a:t>
            </a:fld>
            <a:endParaRPr lang="en-US"/>
          </a:p>
        </p:txBody>
      </p:sp>
      <p:sp>
        <p:nvSpPr>
          <p:cNvPr id="6" name="Footer Placeholder 5">
            <a:extLst>
              <a:ext uri="{FF2B5EF4-FFF2-40B4-BE49-F238E27FC236}">
                <a16:creationId xmlns:a16="http://schemas.microsoft.com/office/drawing/2014/main" id="{721CEF76-F6DA-C765-B5F1-A74C89E6D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0059D-6824-FA14-69EE-F8C22B8736EB}"/>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2445006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114C-76E8-6F85-82EF-89126506EF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A38D65-ACAF-D077-8D11-0BFC144180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D27C8-F3BA-5350-B812-0433508E9A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DC9B8D-6C61-8BD1-2821-40C758F3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B28A-0030-E114-92EE-A93B7DD0CE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7AA334-1748-0623-A4F0-05A1AC36C261}"/>
              </a:ext>
            </a:extLst>
          </p:cNvPr>
          <p:cNvSpPr>
            <a:spLocks noGrp="1"/>
          </p:cNvSpPr>
          <p:nvPr>
            <p:ph type="dt" sz="half" idx="10"/>
          </p:nvPr>
        </p:nvSpPr>
        <p:spPr/>
        <p:txBody>
          <a:bodyPr/>
          <a:lstStyle/>
          <a:p>
            <a:fld id="{2710CDDE-4F55-0B43-87CA-92C260F9EEE3}" type="datetime1">
              <a:rPr lang="en-US" smtClean="0"/>
              <a:t>5/4/25</a:t>
            </a:fld>
            <a:endParaRPr lang="en-US"/>
          </a:p>
        </p:txBody>
      </p:sp>
      <p:sp>
        <p:nvSpPr>
          <p:cNvPr id="8" name="Footer Placeholder 7">
            <a:extLst>
              <a:ext uri="{FF2B5EF4-FFF2-40B4-BE49-F238E27FC236}">
                <a16:creationId xmlns:a16="http://schemas.microsoft.com/office/drawing/2014/main" id="{E5001CD9-BA1B-5AD6-84D6-199CDAE676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8CF1C8-CB48-6DBA-26AC-0BE9EEA69FF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758528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5/4/25</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39764133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4F38-A69F-6F26-CBC5-AB4257707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67CD53-77EF-23B6-52E4-EC1ABF2550CE}"/>
              </a:ext>
            </a:extLst>
          </p:cNvPr>
          <p:cNvSpPr>
            <a:spLocks noGrp="1"/>
          </p:cNvSpPr>
          <p:nvPr>
            <p:ph type="dt" sz="half" idx="10"/>
          </p:nvPr>
        </p:nvSpPr>
        <p:spPr/>
        <p:txBody>
          <a:bodyPr/>
          <a:lstStyle/>
          <a:p>
            <a:fld id="{3AC77CF8-F062-144D-91D5-C40E592C9853}" type="datetime1">
              <a:rPr lang="en-US" smtClean="0"/>
              <a:t>5/4/25</a:t>
            </a:fld>
            <a:endParaRPr lang="en-US"/>
          </a:p>
        </p:txBody>
      </p:sp>
      <p:sp>
        <p:nvSpPr>
          <p:cNvPr id="4" name="Footer Placeholder 3">
            <a:extLst>
              <a:ext uri="{FF2B5EF4-FFF2-40B4-BE49-F238E27FC236}">
                <a16:creationId xmlns:a16="http://schemas.microsoft.com/office/drawing/2014/main" id="{79CBCA0B-EB18-59D2-77DC-0B7BD326F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C7D28C-5006-17D3-F1FE-3AEF7538C5AE}"/>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3365966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6F9CD3-3C78-72FF-DC9C-26DD12537752}"/>
              </a:ext>
            </a:extLst>
          </p:cNvPr>
          <p:cNvSpPr>
            <a:spLocks noGrp="1"/>
          </p:cNvSpPr>
          <p:nvPr>
            <p:ph type="dt" sz="half" idx="10"/>
          </p:nvPr>
        </p:nvSpPr>
        <p:spPr/>
        <p:txBody>
          <a:bodyPr/>
          <a:lstStyle/>
          <a:p>
            <a:fld id="{1D325259-F52B-E140-BA2C-0E3B3D44AA82}" type="datetime1">
              <a:rPr lang="en-US" smtClean="0"/>
              <a:t>5/4/25</a:t>
            </a:fld>
            <a:endParaRPr lang="en-US"/>
          </a:p>
        </p:txBody>
      </p:sp>
      <p:sp>
        <p:nvSpPr>
          <p:cNvPr id="3" name="Footer Placeholder 2">
            <a:extLst>
              <a:ext uri="{FF2B5EF4-FFF2-40B4-BE49-F238E27FC236}">
                <a16:creationId xmlns:a16="http://schemas.microsoft.com/office/drawing/2014/main" id="{683425F4-9692-5B8E-2412-0CE77BB855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DE99A-DC44-81B2-6345-83D4C44180B6}"/>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4854699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5/4/25</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6489632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5/4/25</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22599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7D5F-75CD-D06C-2524-AF036CBF80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96973-D747-6A01-AB42-3C56E916DF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ED460-56D5-8355-975D-9AE81D9AD8F8}"/>
              </a:ext>
            </a:extLst>
          </p:cNvPr>
          <p:cNvSpPr>
            <a:spLocks noGrp="1"/>
          </p:cNvSpPr>
          <p:nvPr>
            <p:ph type="dt" sz="half" idx="10"/>
          </p:nvPr>
        </p:nvSpPr>
        <p:spPr/>
        <p:txBody>
          <a:bodyPr/>
          <a:lstStyle/>
          <a:p>
            <a:fld id="{5BFE84D1-A8F5-3948-8C4E-AA98C46A049A}" type="datetime1">
              <a:rPr lang="en-US" smtClean="0"/>
              <a:t>5/4/25</a:t>
            </a:fld>
            <a:endParaRPr lang="en-US"/>
          </a:p>
        </p:txBody>
      </p:sp>
      <p:sp>
        <p:nvSpPr>
          <p:cNvPr id="5" name="Footer Placeholder 4">
            <a:extLst>
              <a:ext uri="{FF2B5EF4-FFF2-40B4-BE49-F238E27FC236}">
                <a16:creationId xmlns:a16="http://schemas.microsoft.com/office/drawing/2014/main" id="{F072EDC6-B8DA-A571-E265-BF33119B0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1ED9E-9504-A037-8B5F-DC5CD8EDC4C1}"/>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13863947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92884-E312-82D7-8DE1-33701035F9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66A4B9-B9DB-DD55-5CC0-038A04FC5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C4F6F0-4454-2120-9F98-551DBE952DFC}"/>
              </a:ext>
            </a:extLst>
          </p:cNvPr>
          <p:cNvSpPr>
            <a:spLocks noGrp="1"/>
          </p:cNvSpPr>
          <p:nvPr>
            <p:ph type="dt" sz="half" idx="10"/>
          </p:nvPr>
        </p:nvSpPr>
        <p:spPr/>
        <p:txBody>
          <a:bodyPr/>
          <a:lstStyle/>
          <a:p>
            <a:fld id="{C723E680-0C54-AD41-902F-5597568A1398}" type="datetime1">
              <a:rPr lang="en-US" smtClean="0"/>
              <a:t>5/4/25</a:t>
            </a:fld>
            <a:endParaRPr lang="en-US"/>
          </a:p>
        </p:txBody>
      </p:sp>
      <p:sp>
        <p:nvSpPr>
          <p:cNvPr id="5" name="Footer Placeholder 4">
            <a:extLst>
              <a:ext uri="{FF2B5EF4-FFF2-40B4-BE49-F238E27FC236}">
                <a16:creationId xmlns:a16="http://schemas.microsoft.com/office/drawing/2014/main" id="{C0B11EA0-3678-3D9E-6A10-09B7CCF46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9BC42-9CBC-A46F-3E88-E785E1304F7C}"/>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63247558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095399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wo column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655" y="1728000"/>
            <a:ext cx="5580000" cy="4734000"/>
          </a:xfrm>
        </p:spPr>
        <p:txBody>
          <a:bodyPr rIns="91440">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600">
                <a:solidFill>
                  <a:schemeClr val="tx2"/>
                </a:solidFill>
              </a:defRPr>
            </a:lvl4pPr>
            <a:lvl5pPr>
              <a:defRPr sz="1600">
                <a:solidFill>
                  <a:schemeClr val="tx2"/>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26517" y="1728000"/>
            <a:ext cx="5580000" cy="4720611"/>
          </a:xfrm>
        </p:spPr>
        <p:txBody>
          <a:bodyPr>
            <a:normAutofit/>
          </a:bodyPr>
          <a:lstStyle>
            <a:lvl1pPr marL="228589" indent="-228589">
              <a:spcBef>
                <a:spcPts val="900"/>
              </a:spcBef>
              <a:buFont typeface="Wingdings" pitchFamily="2" charset="2"/>
              <a:buChar char="§"/>
              <a:defRPr sz="2400" baseline="0">
                <a:solidFill>
                  <a:schemeClr val="tx2"/>
                </a:solidFill>
              </a:defRPr>
            </a:lvl1pPr>
            <a:lvl2pPr marL="457178" indent="-228589">
              <a:spcBef>
                <a:spcPts val="0"/>
              </a:spcBef>
              <a:defRPr sz="2200" baseline="0">
                <a:solidFill>
                  <a:schemeClr val="tx2"/>
                </a:solidFill>
              </a:defRPr>
            </a:lvl2pPr>
            <a:lvl3pPr marL="685766" indent="-228589">
              <a:spcBef>
                <a:spcPts val="0"/>
              </a:spcBef>
              <a:buFont typeface="Wingdings" pitchFamily="2" charset="2"/>
              <a:buChar char="§"/>
              <a:defRPr sz="2000" baseline="0">
                <a:solidFill>
                  <a:schemeClr val="tx2"/>
                </a:solidFil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0"/>
          <p:cNvSpPr>
            <a:spLocks noGrp="1"/>
          </p:cNvSpPr>
          <p:nvPr>
            <p:ph type="title"/>
          </p:nvPr>
        </p:nvSpPr>
        <p:spPr>
          <a:xfrm>
            <a:off x="456656" y="300859"/>
            <a:ext cx="11248513" cy="914400"/>
          </a:xfrm>
          <a:prstGeom prst="rect">
            <a:avLst/>
          </a:prstGeom>
        </p:spPr>
        <p:txBody>
          <a:bodyPr lIns="0" tIns="0" rIns="0" bIns="0" anchor="ctr" anchorCtr="0"/>
          <a:lstStyle>
            <a:lvl1pPr algn="ctr">
              <a:defRPr sz="3000" baseline="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27606104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886928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692923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927-F403-E1F9-4420-A0B96E1F9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965290-64A3-3E03-24C5-F47BF98320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CD58D4-8131-C221-995D-503392929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4C7E0-88F2-9054-D149-912FE726C703}"/>
              </a:ext>
            </a:extLst>
          </p:cNvPr>
          <p:cNvSpPr>
            <a:spLocks noGrp="1"/>
          </p:cNvSpPr>
          <p:nvPr>
            <p:ph type="dt" sz="half" idx="10"/>
          </p:nvPr>
        </p:nvSpPr>
        <p:spPr/>
        <p:txBody>
          <a:bodyPr/>
          <a:lstStyle/>
          <a:p>
            <a:fld id="{9C3D62E2-F906-304E-8A2B-5B157E45B4C1}" type="datetime1">
              <a:rPr lang="en-US" smtClean="0"/>
              <a:t>5/4/25</a:t>
            </a:fld>
            <a:endParaRPr lang="en-US"/>
          </a:p>
        </p:txBody>
      </p:sp>
      <p:sp>
        <p:nvSpPr>
          <p:cNvPr id="6" name="Footer Placeholder 5">
            <a:extLst>
              <a:ext uri="{FF2B5EF4-FFF2-40B4-BE49-F238E27FC236}">
                <a16:creationId xmlns:a16="http://schemas.microsoft.com/office/drawing/2014/main" id="{70192D72-0D0A-8829-BCA0-7750FD3AC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94BCE-AEFA-00E0-EBE9-64E639ED0EB5}"/>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25700223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Itemiz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kumimoji="1" lang="en-US" altLang="ja-JP" dirty="0"/>
              <a:t>Click to edit Master title style</a:t>
            </a:r>
            <a:endParaRPr kumimoji="1" lang="ja-JP" altLang="en-US" dirty="0"/>
          </a:p>
        </p:txBody>
      </p:sp>
      <p:sp>
        <p:nvSpPr>
          <p:cNvPr id="3" name="Slide Number Placeholder 2"/>
          <p:cNvSpPr>
            <a:spLocks noGrp="1"/>
          </p:cNvSpPr>
          <p:nvPr>
            <p:ph type="sldNum" sz="quarter" idx="10"/>
          </p:nvPr>
        </p:nvSpPr>
        <p:spPr/>
        <p:txBody>
          <a:bodyPr/>
          <a:lstStyle/>
          <a:p>
            <a:pPr>
              <a:defRPr/>
            </a:pPr>
            <a:fld id="{C3DED584-07E1-421C-B2C0-EACBC6E4491F}" type="slidenum">
              <a:rPr lang="ja-JP" altLang="en-US" smtClean="0">
                <a:solidFill>
                  <a:srgbClr val="FFFFFF"/>
                </a:solidFill>
              </a:rPr>
              <a:pPr>
                <a:defRPr/>
              </a:pPr>
              <a:t>‹#›</a:t>
            </a:fld>
            <a:endParaRPr lang="en-US" altLang="ja-JP" dirty="0">
              <a:solidFill>
                <a:srgbClr val="FFFFFF"/>
              </a:solidFill>
            </a:endParaRPr>
          </a:p>
        </p:txBody>
      </p:sp>
      <p:sp>
        <p:nvSpPr>
          <p:cNvPr id="4" name="Footer Placeholder 3"/>
          <p:cNvSpPr>
            <a:spLocks noGrp="1"/>
          </p:cNvSpPr>
          <p:nvPr>
            <p:ph type="ftr" sz="quarter" idx="11"/>
          </p:nvPr>
        </p:nvSpPr>
        <p:spPr/>
        <p:txBody>
          <a:bodyPr/>
          <a:lstStyle/>
          <a:p>
            <a:pPr>
              <a:defRPr/>
            </a:pPr>
            <a:endParaRPr lang="en-US" altLang="ja-JP" dirty="0">
              <a:solidFill>
                <a:srgbClr val="FFFFFF"/>
              </a:solidFill>
            </a:endParaRPr>
          </a:p>
        </p:txBody>
      </p:sp>
      <p:sp>
        <p:nvSpPr>
          <p:cNvPr id="9" name="Text Placeholder 8"/>
          <p:cNvSpPr>
            <a:spLocks noGrp="1"/>
          </p:cNvSpPr>
          <p:nvPr>
            <p:ph type="body" sz="quarter" idx="12"/>
          </p:nvPr>
        </p:nvSpPr>
        <p:spPr>
          <a:xfrm>
            <a:off x="616111" y="1463042"/>
            <a:ext cx="10970895" cy="4921885"/>
          </a:xfrm>
        </p:spPr>
        <p:txBody>
          <a:bodyPr/>
          <a:lstStyle>
            <a:lvl1pPr marL="182558" indent="-182558">
              <a:spcBef>
                <a:spcPts val="600"/>
              </a:spcBef>
              <a:spcAft>
                <a:spcPts val="0"/>
              </a:spcAft>
              <a:defRPr/>
            </a:lvl1pPr>
            <a:lvl2pPr marL="541325" indent="-195258">
              <a:spcBef>
                <a:spcPts val="600"/>
              </a:spcBef>
              <a:spcAft>
                <a:spcPts val="0"/>
              </a:spcAft>
              <a:defRPr/>
            </a:lvl2pPr>
            <a:lvl3pPr marL="898503" indent="-182558">
              <a:spcBef>
                <a:spcPts val="600"/>
              </a:spcBef>
              <a:spcAft>
                <a:spcPts val="0"/>
              </a:spcAft>
              <a:tabLst>
                <a:tab pos="898503" algn="l"/>
              </a:tabLst>
              <a:defRPr/>
            </a:lvl3pPr>
          </a:lstStyle>
          <a:p>
            <a:pPr lvl="0"/>
            <a:r>
              <a:rPr kumimoji="1" lang="en-US" altLang="ja-JP" dirty="0"/>
              <a:t>Click to edit Master text styles</a:t>
            </a:r>
          </a:p>
          <a:p>
            <a:pPr lvl="1"/>
            <a:r>
              <a:rPr kumimoji="1" lang="en-US" altLang="ja-JP" dirty="0"/>
              <a:t>Second level</a:t>
            </a:r>
          </a:p>
          <a:p>
            <a:pPr lvl="2"/>
            <a:r>
              <a:rPr kumimoji="1" lang="en-US" altLang="ja-JP" dirty="0"/>
              <a:t>Third level</a:t>
            </a:r>
          </a:p>
        </p:txBody>
      </p:sp>
    </p:spTree>
    <p:extLst>
      <p:ext uri="{BB962C8B-B14F-4D97-AF65-F5344CB8AC3E}">
        <p14:creationId xmlns:p14="http://schemas.microsoft.com/office/powerpoint/2010/main" val="23140551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endParaRPr lang="en-US"/>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793429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25923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dirty="0"/>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2813860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2" y="210314"/>
            <a:ext cx="8569796" cy="4095751"/>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205788288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673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151959670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288037"/>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9"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20" indent="-91420">
              <a:spcBef>
                <a:spcPts val="0"/>
              </a:spcBef>
              <a:defRPr sz="1000" b="0" i="0">
                <a:solidFill>
                  <a:schemeClr val="tx1"/>
                </a:solidFill>
                <a:latin typeface="IBM Plex Sans" panose="020B0503050203000203" pitchFamily="34" charset="0"/>
              </a:defRPr>
            </a:lvl2pPr>
            <a:lvl3pPr marL="182842" indent="-91420">
              <a:spcBef>
                <a:spcPts val="0"/>
              </a:spcBef>
              <a:defRPr sz="1000" b="0" i="0">
                <a:solidFill>
                  <a:schemeClr val="tx1"/>
                </a:solidFill>
                <a:latin typeface="IBM Plex Sans" panose="020B0503050203000203" pitchFamily="34" charset="0"/>
              </a:defRPr>
            </a:lvl3pPr>
            <a:lvl4pPr marL="274262" indent="-91420">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9"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5"/>
          </a:xfrm>
        </p:spPr>
        <p:txBody>
          <a:bodyPr/>
          <a:lstStyle>
            <a:lvl1pPr>
              <a:lnSpc>
                <a:spcPct val="110000"/>
              </a:lnSpc>
              <a:spcBef>
                <a:spcPts val="0"/>
              </a:spcBef>
              <a:defRPr sz="1400">
                <a:solidFill>
                  <a:schemeClr val="tx1"/>
                </a:solidFill>
              </a:defRPr>
            </a:lvl1pPr>
            <a:lvl2pPr marL="127989" indent="-127989">
              <a:lnSpc>
                <a:spcPct val="110000"/>
              </a:lnSpc>
              <a:spcBef>
                <a:spcPts val="0"/>
              </a:spcBef>
              <a:defRPr sz="1400">
                <a:solidFill>
                  <a:schemeClr val="tx1"/>
                </a:solidFill>
              </a:defRPr>
            </a:lvl2pPr>
            <a:lvl3pPr marL="255978" indent="-127989">
              <a:lnSpc>
                <a:spcPct val="110000"/>
              </a:lnSpc>
              <a:spcBef>
                <a:spcPts val="0"/>
              </a:spcBef>
              <a:defRPr sz="1400">
                <a:solidFill>
                  <a:schemeClr val="tx1"/>
                </a:solidFill>
              </a:defRPr>
            </a:lvl3pPr>
            <a:lvl4pPr marL="383966" indent="-127989">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9"/>
            <a:ext cx="2477765" cy="190500"/>
          </a:xfrm>
        </p:spPr>
        <p:txBody>
          <a:bodyPr/>
          <a:lstStyle/>
          <a:p>
            <a:endParaRPr lang="en-US" dirty="0"/>
          </a:p>
        </p:txBody>
      </p:sp>
    </p:spTree>
    <p:extLst>
      <p:ext uri="{BB962C8B-B14F-4D97-AF65-F5344CB8AC3E}">
        <p14:creationId xmlns:p14="http://schemas.microsoft.com/office/powerpoint/2010/main" val="4232038113"/>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1"/>
            <a:ext cx="3711980" cy="953295"/>
          </a:xfrm>
        </p:spPr>
        <p:txBody>
          <a:bodyPr/>
          <a:lstStyle>
            <a:lvl1pPr>
              <a:lnSpc>
                <a:spcPct val="100000"/>
              </a:lnSpc>
              <a:defRPr sz="3199" b="0" i="0">
                <a:solidFill>
                  <a:schemeClr val="tx2"/>
                </a:solidFill>
                <a:latin typeface="IBM Plex Sans Light" panose="020B0403050203000203" pitchFamily="34" charset="0"/>
              </a:defRPr>
            </a:lvl1pPr>
          </a:lstStyle>
          <a:p>
            <a:r>
              <a:rPr lang="en-US" dirty="0"/>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5"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9" cy="4286251"/>
          </a:xfrm>
          <a:prstGeom prst="rect">
            <a:avLst/>
          </a:prstGeom>
        </p:spPr>
        <p:txBody>
          <a:bodyPr/>
          <a:lstStyle>
            <a:lvl1pPr defTabSz="580513">
              <a:lnSpc>
                <a:spcPct val="100000"/>
              </a:lnSpc>
              <a:spcBef>
                <a:spcPts val="0"/>
              </a:spcBef>
              <a:defRPr sz="1800" b="0" i="0">
                <a:solidFill>
                  <a:schemeClr val="tx1"/>
                </a:solidFill>
                <a:latin typeface="IBM Plex Sans Light" panose="020B0403050203000203" pitchFamily="34" charset="0"/>
              </a:defRPr>
            </a:lvl1pPr>
            <a:lvl2pPr defTabSz="580513">
              <a:lnSpc>
                <a:spcPct val="100000"/>
              </a:lnSpc>
              <a:spcBef>
                <a:spcPts val="0"/>
              </a:spcBef>
              <a:defRPr sz="1800" b="0" i="0">
                <a:solidFill>
                  <a:schemeClr val="tx1"/>
                </a:solidFill>
                <a:latin typeface="IBM Plex Sans Light" panose="020B0403050203000203" pitchFamily="34" charset="0"/>
              </a:defRPr>
            </a:lvl2pPr>
            <a:lvl3pPr defTabSz="580513">
              <a:lnSpc>
                <a:spcPct val="100000"/>
              </a:lnSpc>
              <a:spcBef>
                <a:spcPts val="0"/>
              </a:spcBef>
              <a:defRPr sz="1800" b="0" i="0">
                <a:solidFill>
                  <a:schemeClr val="tx1"/>
                </a:solidFill>
                <a:latin typeface="IBM Plex Sans Light" panose="020B0403050203000203" pitchFamily="34" charset="0"/>
              </a:defRPr>
            </a:lvl3pPr>
            <a:lvl4pPr defTabSz="580513">
              <a:lnSpc>
                <a:spcPct val="100000"/>
              </a:lnSpc>
              <a:spcBef>
                <a:spcPts val="0"/>
              </a:spcBef>
              <a:defRPr sz="1800" b="0" i="0">
                <a:solidFill>
                  <a:schemeClr val="tx1"/>
                </a:solidFill>
                <a:latin typeface="IBM Plex Sans Light" panose="020B0403050203000203" pitchFamily="34" charset="0"/>
              </a:defRPr>
            </a:lvl4pPr>
            <a:lvl5pPr defTabSz="580513">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62604317"/>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A93FA21-98DA-3561-FD14-50692666FCCA}"/>
              </a:ext>
            </a:extLst>
          </p:cNvPr>
          <p:cNvSpPr>
            <a:spLocks noGrp="1"/>
          </p:cNvSpPr>
          <p:nvPr>
            <p:ph type="ftr" sz="quarter" idx="18"/>
          </p:nvPr>
        </p:nvSpPr>
        <p:spPr>
          <a:xfrm>
            <a:off x="284126" y="6402119"/>
            <a:ext cx="2477765" cy="190500"/>
          </a:xfrm>
        </p:spPr>
        <p:txBody>
          <a:bodyPr/>
          <a:lstStyle/>
          <a:p>
            <a:r>
              <a:rPr lang="en-US" dirty="0"/>
              <a:t>IBM Software | © 2023 IBM Corporation | Confidential</a:t>
            </a:r>
          </a:p>
        </p:txBody>
      </p:sp>
    </p:spTree>
    <p:extLst>
      <p:ext uri="{BB962C8B-B14F-4D97-AF65-F5344CB8AC3E}">
        <p14:creationId xmlns:p14="http://schemas.microsoft.com/office/powerpoint/2010/main" val="181182822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24858-3BF9-36AF-1D37-27D4923386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4C0BD2-1F93-92D7-758C-79F0140B3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95B53E-3714-0F4D-6ECF-5F96FD83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C9ED14-43BA-BA3B-ADB4-5C8C7F14913E}"/>
              </a:ext>
            </a:extLst>
          </p:cNvPr>
          <p:cNvSpPr>
            <a:spLocks noGrp="1"/>
          </p:cNvSpPr>
          <p:nvPr>
            <p:ph type="dt" sz="half" idx="10"/>
          </p:nvPr>
        </p:nvSpPr>
        <p:spPr/>
        <p:txBody>
          <a:bodyPr/>
          <a:lstStyle/>
          <a:p>
            <a:fld id="{F90A5B0D-7BBE-2A4D-88CD-2CC553FE79B5}" type="datetime1">
              <a:rPr lang="en-US" smtClean="0"/>
              <a:t>5/4/25</a:t>
            </a:fld>
            <a:endParaRPr lang="en-US"/>
          </a:p>
        </p:txBody>
      </p:sp>
      <p:sp>
        <p:nvSpPr>
          <p:cNvPr id="6" name="Footer Placeholder 5">
            <a:extLst>
              <a:ext uri="{FF2B5EF4-FFF2-40B4-BE49-F238E27FC236}">
                <a16:creationId xmlns:a16="http://schemas.microsoft.com/office/drawing/2014/main" id="{DDEE0BB5-3E2E-7F34-3353-D0897D2CF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3CC4AA-1F9A-FB96-11B4-3BEA06AA4882}"/>
              </a:ext>
            </a:extLst>
          </p:cNvPr>
          <p:cNvSpPr>
            <a:spLocks noGrp="1"/>
          </p:cNvSpPr>
          <p:nvPr>
            <p:ph type="sldNum" sz="quarter" idx="12"/>
          </p:nvPr>
        </p:nvSpPr>
        <p:spPr/>
        <p:txBody>
          <a:bodyPr/>
          <a:lstStyle/>
          <a:p>
            <a:fld id="{AD96BD6A-8100-CD47-AEB4-E9E70B99D7B8}" type="slidenum">
              <a:rPr lang="en-US" smtClean="0"/>
              <a:t>‹#›</a:t>
            </a:fld>
            <a:endParaRPr lang="en-US"/>
          </a:p>
        </p:txBody>
      </p:sp>
    </p:spTree>
    <p:extLst>
      <p:ext uri="{BB962C8B-B14F-4D97-AF65-F5344CB8AC3E}">
        <p14:creationId xmlns:p14="http://schemas.microsoft.com/office/powerpoint/2010/main" val="648161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230930" y="3083847"/>
            <a:ext cx="1730141" cy="690308"/>
          </a:xfrm>
          <a:prstGeom prst="rect">
            <a:avLst/>
          </a:prstGeom>
        </p:spPr>
      </p:pic>
    </p:spTree>
    <p:extLst>
      <p:ext uri="{BB962C8B-B14F-4D97-AF65-F5344CB8AC3E}">
        <p14:creationId xmlns:p14="http://schemas.microsoft.com/office/powerpoint/2010/main" val="36999617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50545"/>
            <a:ext cx="2474590" cy="763524"/>
          </a:xfrm>
        </p:spPr>
        <p:txBody>
          <a:bodyPr/>
          <a:lstStyle>
            <a:lvl1pPr>
              <a:lnSpc>
                <a:spcPct val="110000"/>
              </a:lnSpc>
              <a:defRPr sz="1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Think 2023 / © 2023 IBM Corporation</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5169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Blank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3F10E8-1499-740D-A8B9-6FBDA00D7B7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14" y="457"/>
            <a:ext cx="12191185" cy="6858435"/>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8728175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Blank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DD7D3-630A-E299-9D77-EB2142326CF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7" y="458"/>
            <a:ext cx="12191593" cy="6858664"/>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3227858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Blank slid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636ADC-A8A9-6B7A-4C49-489AFC753D0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8" y="229"/>
            <a:ext cx="12191591" cy="6858663"/>
          </a:xfrm>
          <a:prstGeom prst="rect">
            <a:avLst/>
          </a:prstGeom>
        </p:spPr>
      </p:pic>
      <p:pic>
        <p:nvPicPr>
          <p:cNvPr id="6" name="Picture 5">
            <a:extLst>
              <a:ext uri="{FF2B5EF4-FFF2-40B4-BE49-F238E27FC236}">
                <a16:creationId xmlns:a16="http://schemas.microsoft.com/office/drawing/2014/main" id="{50871C79-AB58-41C2-341A-C1334DEE53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0696648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3144044"/>
          </a:xfrm>
        </p:spPr>
        <p:txBody>
          <a:bodyPr/>
          <a:lstStyle>
            <a:lvl1pPr>
              <a:lnSpc>
                <a:spcPct val="100000"/>
              </a:lnSpc>
              <a:defRPr sz="42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75299895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indent="0" algn="l" defTabSz="457018"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64" indent="-127964">
              <a:lnSpc>
                <a:spcPct val="110000"/>
              </a:lnSpc>
              <a:spcBef>
                <a:spcPts val="0"/>
              </a:spcBef>
              <a:defRPr sz="1400">
                <a:solidFill>
                  <a:schemeClr val="tx1"/>
                </a:solidFill>
              </a:defRPr>
            </a:lvl2pPr>
            <a:lvl3pPr marL="255930" indent="-127964">
              <a:lnSpc>
                <a:spcPct val="110000"/>
              </a:lnSpc>
              <a:spcBef>
                <a:spcPts val="0"/>
              </a:spcBef>
              <a:defRPr sz="1400">
                <a:solidFill>
                  <a:schemeClr val="tx1"/>
                </a:solidFill>
              </a:defRPr>
            </a:lvl3pPr>
            <a:lvl4pPr marL="383894" indent="-12796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5157505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lvl1pPr>
          </a:lstStyle>
          <a:p>
            <a:r>
              <a:rPr lang="en-US" dirty="0"/>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24726465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62951" y="167059"/>
            <a:ext cx="5524575" cy="2286794"/>
          </a:xfrm>
        </p:spPr>
        <p:txBody>
          <a:bodyPr/>
          <a:lstStyle>
            <a:lvl1pPr>
              <a:lnSpc>
                <a:spcPct val="100000"/>
              </a:lnSpc>
              <a:defRPr sz="4298">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38526" y="6263482"/>
            <a:ext cx="819043" cy="304800"/>
          </a:xfrm>
          <a:prstGeom prst="rect">
            <a:avLst/>
          </a:prstGeom>
        </p:spPr>
      </p:pic>
    </p:spTree>
    <p:extLst>
      <p:ext uri="{BB962C8B-B14F-4D97-AF65-F5344CB8AC3E}">
        <p14:creationId xmlns:p14="http://schemas.microsoft.com/office/powerpoint/2010/main" val="20119111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62950" y="167059"/>
            <a:ext cx="5049878" cy="5239544"/>
          </a:xfrm>
        </p:spPr>
        <p:txBody>
          <a:bodyPr/>
          <a:lstStyle>
            <a:lvl1pPr>
              <a:lnSpc>
                <a:spcPct val="100000"/>
              </a:lnSpc>
              <a:defRPr sz="4298">
                <a:solidFill>
                  <a:schemeClr val="tx2"/>
                </a:solidFill>
              </a:defRPr>
            </a:lvl1pPr>
          </a:lstStyle>
          <a:p>
            <a:r>
              <a:rPr lang="en-US" dirty="0"/>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8889" y="6263482"/>
            <a:ext cx="819043" cy="304800"/>
          </a:xfrm>
          <a:prstGeom prst="rect">
            <a:avLst/>
          </a:prstGeom>
        </p:spPr>
      </p:pic>
    </p:spTree>
    <p:extLst>
      <p:ext uri="{BB962C8B-B14F-4D97-AF65-F5344CB8AC3E}">
        <p14:creationId xmlns:p14="http://schemas.microsoft.com/office/powerpoint/2010/main" val="377416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theme" Target="../theme/theme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6.xml"/><Relationship Id="rId21" Type="http://schemas.openxmlformats.org/officeDocument/2006/relationships/slideLayout" Target="../slideLayouts/slideLayout111.xml"/><Relationship Id="rId42" Type="http://schemas.openxmlformats.org/officeDocument/2006/relationships/slideLayout" Target="../slideLayouts/slideLayout132.xml"/><Relationship Id="rId47" Type="http://schemas.openxmlformats.org/officeDocument/2006/relationships/slideLayout" Target="../slideLayouts/slideLayout137.xml"/><Relationship Id="rId63" Type="http://schemas.openxmlformats.org/officeDocument/2006/relationships/slideLayout" Target="../slideLayouts/slideLayout153.xml"/><Relationship Id="rId68" Type="http://schemas.openxmlformats.org/officeDocument/2006/relationships/slideLayout" Target="../slideLayouts/slideLayout158.xml"/><Relationship Id="rId84" Type="http://schemas.openxmlformats.org/officeDocument/2006/relationships/slideLayout" Target="../slideLayouts/slideLayout174.xml"/><Relationship Id="rId89" Type="http://schemas.openxmlformats.org/officeDocument/2006/relationships/slideLayout" Target="../slideLayouts/slideLayout179.xml"/><Relationship Id="rId16" Type="http://schemas.openxmlformats.org/officeDocument/2006/relationships/slideLayout" Target="../slideLayouts/slideLayout106.xml"/><Relationship Id="rId11" Type="http://schemas.openxmlformats.org/officeDocument/2006/relationships/slideLayout" Target="../slideLayouts/slideLayout101.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53" Type="http://schemas.openxmlformats.org/officeDocument/2006/relationships/slideLayout" Target="../slideLayouts/slideLayout143.xml"/><Relationship Id="rId58" Type="http://schemas.openxmlformats.org/officeDocument/2006/relationships/slideLayout" Target="../slideLayouts/slideLayout148.xml"/><Relationship Id="rId74" Type="http://schemas.openxmlformats.org/officeDocument/2006/relationships/slideLayout" Target="../slideLayouts/slideLayout164.xml"/><Relationship Id="rId79" Type="http://schemas.openxmlformats.org/officeDocument/2006/relationships/slideLayout" Target="../slideLayouts/slideLayout169.xml"/><Relationship Id="rId5" Type="http://schemas.openxmlformats.org/officeDocument/2006/relationships/slideLayout" Target="../slideLayouts/slideLayout95.xml"/><Relationship Id="rId90" Type="http://schemas.openxmlformats.org/officeDocument/2006/relationships/slideLayout" Target="../slideLayouts/slideLayout180.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43" Type="http://schemas.openxmlformats.org/officeDocument/2006/relationships/slideLayout" Target="../slideLayouts/slideLayout133.xml"/><Relationship Id="rId48" Type="http://schemas.openxmlformats.org/officeDocument/2006/relationships/slideLayout" Target="../slideLayouts/slideLayout138.xml"/><Relationship Id="rId64" Type="http://schemas.openxmlformats.org/officeDocument/2006/relationships/slideLayout" Target="../slideLayouts/slideLayout154.xml"/><Relationship Id="rId69" Type="http://schemas.openxmlformats.org/officeDocument/2006/relationships/slideLayout" Target="../slideLayouts/slideLayout159.xml"/><Relationship Id="rId8" Type="http://schemas.openxmlformats.org/officeDocument/2006/relationships/slideLayout" Target="../slideLayouts/slideLayout98.xml"/><Relationship Id="rId51" Type="http://schemas.openxmlformats.org/officeDocument/2006/relationships/slideLayout" Target="../slideLayouts/slideLayout141.xml"/><Relationship Id="rId72" Type="http://schemas.openxmlformats.org/officeDocument/2006/relationships/slideLayout" Target="../slideLayouts/slideLayout162.xml"/><Relationship Id="rId80" Type="http://schemas.openxmlformats.org/officeDocument/2006/relationships/slideLayout" Target="../slideLayouts/slideLayout170.xml"/><Relationship Id="rId85" Type="http://schemas.openxmlformats.org/officeDocument/2006/relationships/slideLayout" Target="../slideLayouts/slideLayout175.xml"/><Relationship Id="rId93" Type="http://schemas.openxmlformats.org/officeDocument/2006/relationships/slideLayout" Target="../slideLayouts/slideLayout183.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slideLayout" Target="../slideLayouts/slideLayout136.xml"/><Relationship Id="rId59" Type="http://schemas.openxmlformats.org/officeDocument/2006/relationships/slideLayout" Target="../slideLayouts/slideLayout149.xml"/><Relationship Id="rId67" Type="http://schemas.openxmlformats.org/officeDocument/2006/relationships/slideLayout" Target="../slideLayouts/slideLayout157.xml"/><Relationship Id="rId20" Type="http://schemas.openxmlformats.org/officeDocument/2006/relationships/slideLayout" Target="../slideLayouts/slideLayout110.xml"/><Relationship Id="rId41" Type="http://schemas.openxmlformats.org/officeDocument/2006/relationships/slideLayout" Target="../slideLayouts/slideLayout131.xml"/><Relationship Id="rId54" Type="http://schemas.openxmlformats.org/officeDocument/2006/relationships/slideLayout" Target="../slideLayouts/slideLayout144.xml"/><Relationship Id="rId62" Type="http://schemas.openxmlformats.org/officeDocument/2006/relationships/slideLayout" Target="../slideLayouts/slideLayout152.xml"/><Relationship Id="rId70" Type="http://schemas.openxmlformats.org/officeDocument/2006/relationships/slideLayout" Target="../slideLayouts/slideLayout160.xml"/><Relationship Id="rId75" Type="http://schemas.openxmlformats.org/officeDocument/2006/relationships/slideLayout" Target="../slideLayouts/slideLayout165.xml"/><Relationship Id="rId83" Type="http://schemas.openxmlformats.org/officeDocument/2006/relationships/slideLayout" Target="../slideLayouts/slideLayout173.xml"/><Relationship Id="rId88" Type="http://schemas.openxmlformats.org/officeDocument/2006/relationships/slideLayout" Target="../slideLayouts/slideLayout178.xml"/><Relationship Id="rId91" Type="http://schemas.openxmlformats.org/officeDocument/2006/relationships/slideLayout" Target="../slideLayouts/slideLayout181.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49" Type="http://schemas.openxmlformats.org/officeDocument/2006/relationships/slideLayout" Target="../slideLayouts/slideLayout139.xml"/><Relationship Id="rId57" Type="http://schemas.openxmlformats.org/officeDocument/2006/relationships/slideLayout" Target="../slideLayouts/slideLayout147.xml"/><Relationship Id="rId10" Type="http://schemas.openxmlformats.org/officeDocument/2006/relationships/slideLayout" Target="../slideLayouts/slideLayout100.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52" Type="http://schemas.openxmlformats.org/officeDocument/2006/relationships/slideLayout" Target="../slideLayouts/slideLayout142.xml"/><Relationship Id="rId60" Type="http://schemas.openxmlformats.org/officeDocument/2006/relationships/slideLayout" Target="../slideLayouts/slideLayout150.xml"/><Relationship Id="rId65" Type="http://schemas.openxmlformats.org/officeDocument/2006/relationships/slideLayout" Target="../slideLayouts/slideLayout155.xml"/><Relationship Id="rId73" Type="http://schemas.openxmlformats.org/officeDocument/2006/relationships/slideLayout" Target="../slideLayouts/slideLayout163.xml"/><Relationship Id="rId78" Type="http://schemas.openxmlformats.org/officeDocument/2006/relationships/slideLayout" Target="../slideLayouts/slideLayout168.xml"/><Relationship Id="rId81" Type="http://schemas.openxmlformats.org/officeDocument/2006/relationships/slideLayout" Target="../slideLayouts/slideLayout171.xml"/><Relationship Id="rId86" Type="http://schemas.openxmlformats.org/officeDocument/2006/relationships/slideLayout" Target="../slideLayouts/slideLayout176.xml"/><Relationship Id="rId94" Type="http://schemas.openxmlformats.org/officeDocument/2006/relationships/theme" Target="../theme/theme4.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9" Type="http://schemas.openxmlformats.org/officeDocument/2006/relationships/slideLayout" Target="../slideLayouts/slideLayout129.xml"/><Relationship Id="rId34" Type="http://schemas.openxmlformats.org/officeDocument/2006/relationships/slideLayout" Target="../slideLayouts/slideLayout124.xml"/><Relationship Id="rId50" Type="http://schemas.openxmlformats.org/officeDocument/2006/relationships/slideLayout" Target="../slideLayouts/slideLayout140.xml"/><Relationship Id="rId55" Type="http://schemas.openxmlformats.org/officeDocument/2006/relationships/slideLayout" Target="../slideLayouts/slideLayout145.xml"/><Relationship Id="rId76" Type="http://schemas.openxmlformats.org/officeDocument/2006/relationships/slideLayout" Target="../slideLayouts/slideLayout166.xml"/><Relationship Id="rId7" Type="http://schemas.openxmlformats.org/officeDocument/2006/relationships/slideLayout" Target="../slideLayouts/slideLayout97.xml"/><Relationship Id="rId71" Type="http://schemas.openxmlformats.org/officeDocument/2006/relationships/slideLayout" Target="../slideLayouts/slideLayout161.xml"/><Relationship Id="rId92" Type="http://schemas.openxmlformats.org/officeDocument/2006/relationships/slideLayout" Target="../slideLayouts/slideLayout182.xml"/><Relationship Id="rId2" Type="http://schemas.openxmlformats.org/officeDocument/2006/relationships/slideLayout" Target="../slideLayouts/slideLayout92.xml"/><Relationship Id="rId29" Type="http://schemas.openxmlformats.org/officeDocument/2006/relationships/slideLayout" Target="../slideLayouts/slideLayout119.xml"/><Relationship Id="rId24" Type="http://schemas.openxmlformats.org/officeDocument/2006/relationships/slideLayout" Target="../slideLayouts/slideLayout114.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66" Type="http://schemas.openxmlformats.org/officeDocument/2006/relationships/slideLayout" Target="../slideLayouts/slideLayout156.xml"/><Relationship Id="rId87" Type="http://schemas.openxmlformats.org/officeDocument/2006/relationships/slideLayout" Target="../slideLayouts/slideLayout177.xml"/><Relationship Id="rId61" Type="http://schemas.openxmlformats.org/officeDocument/2006/relationships/slideLayout" Target="../slideLayouts/slideLayout151.xml"/><Relationship Id="rId82" Type="http://schemas.openxmlformats.org/officeDocument/2006/relationships/slideLayout" Target="../slideLayouts/slideLayout172.xml"/><Relationship Id="rId19" Type="http://schemas.openxmlformats.org/officeDocument/2006/relationships/slideLayout" Target="../slideLayouts/slideLayout109.xml"/><Relationship Id="rId14" Type="http://schemas.openxmlformats.org/officeDocument/2006/relationships/slideLayout" Target="../slideLayouts/slideLayout104.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56" Type="http://schemas.openxmlformats.org/officeDocument/2006/relationships/slideLayout" Target="../slideLayouts/slideLayout146.xml"/><Relationship Id="rId77"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5/4/25</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7" name="Group 6">
            <a:extLst>
              <a:ext uri="{FF2B5EF4-FFF2-40B4-BE49-F238E27FC236}">
                <a16:creationId xmlns:a16="http://schemas.microsoft.com/office/drawing/2014/main" id="{6D5127D5-4C59-8049-6DCB-359D01224B7A}"/>
              </a:ext>
            </a:extLst>
          </p:cNvPr>
          <p:cNvGrpSpPr/>
          <p:nvPr userDrawn="1"/>
        </p:nvGrpSpPr>
        <p:grpSpPr>
          <a:xfrm>
            <a:off x="-1" y="-17928"/>
            <a:ext cx="12192001" cy="154454"/>
            <a:chOff x="-1" y="-3870"/>
            <a:chExt cx="12757215" cy="368995"/>
          </a:xfrm>
        </p:grpSpPr>
        <p:sp>
          <p:nvSpPr>
            <p:cNvPr id="8" name="Rectangle 7">
              <a:extLst>
                <a:ext uri="{FF2B5EF4-FFF2-40B4-BE49-F238E27FC236}">
                  <a16:creationId xmlns:a16="http://schemas.microsoft.com/office/drawing/2014/main" id="{2E9AD3FA-5723-1636-D2FD-3E7E376B2863}"/>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7464006-6E19-4B76-C541-E15F40EB6978}"/>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313CBA7-2E66-4E2B-9D5B-B4D8B59F688A}"/>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09F0AAFC-4232-66AB-5D61-76068BD9D50E}"/>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2524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 id="2147483847" r:id="rId14"/>
  </p:sldLayoutIdLst>
  <p:hf sldNum="0" hdr="0" ftr="0" dt="0"/>
  <p:txStyles>
    <p:titleStyle>
      <a:lvl1pPr algn="l" defTabSz="914400" rtl="0" eaLnBrk="1" latinLnBrk="0" hangingPunct="1">
        <a:lnSpc>
          <a:spcPct val="90000"/>
        </a:lnSpc>
        <a:spcBef>
          <a:spcPct val="0"/>
        </a:spcBef>
        <a:buNone/>
        <a:defRPr sz="4000" b="0" i="0" kern="1200">
          <a:solidFill>
            <a:srgbClr val="0070C0"/>
          </a:solidFill>
          <a:latin typeface="IBM Plex Sans" panose="020B0503050203000203" pitchFamily="34" charset="0"/>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grpSp>
        <p:nvGrpSpPr>
          <p:cNvPr id="8" name="Group 7">
            <a:extLst>
              <a:ext uri="{FF2B5EF4-FFF2-40B4-BE49-F238E27FC236}">
                <a16:creationId xmlns:a16="http://schemas.microsoft.com/office/drawing/2014/main" id="{BE5E2B56-BEB9-BC9E-7F65-0CBE4AD5C3FC}"/>
              </a:ext>
            </a:extLst>
          </p:cNvPr>
          <p:cNvGrpSpPr/>
          <p:nvPr userDrawn="1"/>
        </p:nvGrpSpPr>
        <p:grpSpPr>
          <a:xfrm>
            <a:off x="-1" y="-17928"/>
            <a:ext cx="12192001" cy="154454"/>
            <a:chOff x="-1" y="-3870"/>
            <a:chExt cx="12757215" cy="368995"/>
          </a:xfrm>
        </p:grpSpPr>
        <p:sp>
          <p:nvSpPr>
            <p:cNvPr id="9" name="Rectangle 8">
              <a:extLst>
                <a:ext uri="{FF2B5EF4-FFF2-40B4-BE49-F238E27FC236}">
                  <a16:creationId xmlns:a16="http://schemas.microsoft.com/office/drawing/2014/main" id="{1D453317-6B7F-40D4-EFB5-B82CA5215BD1}"/>
                </a:ext>
              </a:extLst>
            </p:cNvPr>
            <p:cNvSpPr/>
            <p:nvPr userDrawn="1"/>
          </p:nvSpPr>
          <p:spPr>
            <a:xfrm>
              <a:off x="-1" y="0"/>
              <a:ext cx="4252405" cy="365125"/>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D6F1157-B557-242D-AC84-95C794924A7C}"/>
                </a:ext>
              </a:extLst>
            </p:cNvPr>
            <p:cNvSpPr/>
            <p:nvPr userDrawn="1"/>
          </p:nvSpPr>
          <p:spPr>
            <a:xfrm>
              <a:off x="4252404" y="0"/>
              <a:ext cx="4252405" cy="365125"/>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05A79A8-30B0-CAFC-2134-1AA56C380F24}"/>
                </a:ext>
              </a:extLst>
            </p:cNvPr>
            <p:cNvSpPr/>
            <p:nvPr userDrawn="1"/>
          </p:nvSpPr>
          <p:spPr>
            <a:xfrm>
              <a:off x="8504809" y="-3870"/>
              <a:ext cx="4252405" cy="36512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15A80C2A-3B21-0432-D2ED-934AD99835A8}"/>
              </a:ext>
            </a:extLst>
          </p:cNvPr>
          <p:cNvSpPr/>
          <p:nvPr userDrawn="1"/>
        </p:nvSpPr>
        <p:spPr>
          <a:xfrm>
            <a:off x="0" y="3206338"/>
            <a:ext cx="169333" cy="365166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4932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846" r:id="rId50"/>
  </p:sldLayoutIdLs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ED1B2-DFD9-E8F3-2D96-D167C9FA5B6C}"/>
              </a:ext>
            </a:extLst>
          </p:cNvPr>
          <p:cNvSpPr>
            <a:spLocks noGrp="1"/>
          </p:cNvSpPr>
          <p:nvPr>
            <p:ph type="title"/>
          </p:nvPr>
        </p:nvSpPr>
        <p:spPr>
          <a:xfrm>
            <a:off x="838200" y="365125"/>
            <a:ext cx="10515600" cy="85999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09F4-137D-B724-D05A-F951D0F4C182}"/>
              </a:ext>
            </a:extLst>
          </p:cNvPr>
          <p:cNvSpPr>
            <a:spLocks noGrp="1"/>
          </p:cNvSpPr>
          <p:nvPr>
            <p:ph type="body" idx="1"/>
          </p:nvPr>
        </p:nvSpPr>
        <p:spPr>
          <a:xfrm>
            <a:off x="838200" y="1411550"/>
            <a:ext cx="10515600" cy="47654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DEC7494-B846-1FD6-D49C-D70BFFCB47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ED78D-CC40-4949-99F0-D5134C350190}" type="datetime1">
              <a:rPr lang="en-US" smtClean="0"/>
              <a:t>5/4/25</a:t>
            </a:fld>
            <a:endParaRPr lang="en-US"/>
          </a:p>
        </p:txBody>
      </p:sp>
      <p:sp>
        <p:nvSpPr>
          <p:cNvPr id="5" name="Footer Placeholder 4">
            <a:extLst>
              <a:ext uri="{FF2B5EF4-FFF2-40B4-BE49-F238E27FC236}">
                <a16:creationId xmlns:a16="http://schemas.microsoft.com/office/drawing/2014/main" id="{27A8721B-2B00-D2F0-602A-D2B5F6E1F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B5B735-70EF-43EB-80F7-37CA9CE63C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96BD6A-8100-CD47-AEB4-E9E70B99D7B8}" type="slidenum">
              <a:rPr lang="en-US" smtClean="0"/>
              <a:t>‹#›</a:t>
            </a:fld>
            <a:endParaRPr lang="en-US"/>
          </a:p>
        </p:txBody>
      </p:sp>
      <p:grpSp>
        <p:nvGrpSpPr>
          <p:cNvPr id="10" name="Group 9">
            <a:extLst>
              <a:ext uri="{FF2B5EF4-FFF2-40B4-BE49-F238E27FC236}">
                <a16:creationId xmlns:a16="http://schemas.microsoft.com/office/drawing/2014/main" id="{434DBE75-5AA3-3502-54B2-5A5245DBC4E7}"/>
              </a:ext>
            </a:extLst>
          </p:cNvPr>
          <p:cNvGrpSpPr/>
          <p:nvPr userDrawn="1"/>
        </p:nvGrpSpPr>
        <p:grpSpPr>
          <a:xfrm>
            <a:off x="-1" y="-17928"/>
            <a:ext cx="12192001" cy="154454"/>
            <a:chOff x="-1" y="-3870"/>
            <a:chExt cx="12757215" cy="368995"/>
          </a:xfrm>
        </p:grpSpPr>
        <p:sp>
          <p:nvSpPr>
            <p:cNvPr id="7" name="Rectangle 6">
              <a:extLst>
                <a:ext uri="{FF2B5EF4-FFF2-40B4-BE49-F238E27FC236}">
                  <a16:creationId xmlns:a16="http://schemas.microsoft.com/office/drawing/2014/main" id="{775E3A16-9215-FF67-116F-5E8A2EF5C816}"/>
                </a:ext>
              </a:extLst>
            </p:cNvPr>
            <p:cNvSpPr/>
            <p:nvPr userDrawn="1"/>
          </p:nvSpPr>
          <p:spPr>
            <a:xfrm>
              <a:off x="-1" y="0"/>
              <a:ext cx="4252405" cy="36512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48F848-3A08-F96D-ED42-1239F0620F5F}"/>
                </a:ext>
              </a:extLst>
            </p:cNvPr>
            <p:cNvSpPr/>
            <p:nvPr userDrawn="1"/>
          </p:nvSpPr>
          <p:spPr>
            <a:xfrm>
              <a:off x="4252404" y="0"/>
              <a:ext cx="4252405" cy="36512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3CB4BBF-6B55-DBAC-1033-BC345CB42B00}"/>
                </a:ext>
              </a:extLst>
            </p:cNvPr>
            <p:cNvSpPr/>
            <p:nvPr userDrawn="1"/>
          </p:nvSpPr>
          <p:spPr>
            <a:xfrm>
              <a:off x="8504809" y="-3870"/>
              <a:ext cx="4252405" cy="36512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BE8442B5-F089-E797-443D-DA26EED38751}"/>
              </a:ext>
            </a:extLst>
          </p:cNvPr>
          <p:cNvSpPr/>
          <p:nvPr userDrawn="1"/>
        </p:nvSpPr>
        <p:spPr>
          <a:xfrm>
            <a:off x="0" y="3206338"/>
            <a:ext cx="169333" cy="365166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082708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6"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Lst>
  <p:hf sldNum="0" hdr="0" ftr="0" dt="0"/>
  <p:txStyles>
    <p:title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999" y="24419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57437"/>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dirty="0"/>
              <a:t>IBM Think 2023 / © 2023 IBM Corporation</a:t>
            </a:r>
          </a:p>
        </p:txBody>
      </p:sp>
      <p:grpSp>
        <p:nvGrpSpPr>
          <p:cNvPr id="8" name="Group 7">
            <a:extLst>
              <a:ext uri="{FF2B5EF4-FFF2-40B4-BE49-F238E27FC236}">
                <a16:creationId xmlns:a16="http://schemas.microsoft.com/office/drawing/2014/main" id="{0F6FB715-1ADA-DAA8-5CDD-FAA88D37A864}"/>
              </a:ext>
            </a:extLst>
          </p:cNvPr>
          <p:cNvGrpSpPr/>
          <p:nvPr userDrawn="1"/>
        </p:nvGrpSpPr>
        <p:grpSpPr>
          <a:xfrm>
            <a:off x="-1" y="-17928"/>
            <a:ext cx="12192001" cy="154454"/>
            <a:chOff x="-1" y="-3870"/>
            <a:chExt cx="12757215" cy="368995"/>
          </a:xfrm>
        </p:grpSpPr>
        <p:sp>
          <p:nvSpPr>
            <p:cNvPr id="9" name="Rectangle 8">
              <a:extLst>
                <a:ext uri="{FF2B5EF4-FFF2-40B4-BE49-F238E27FC236}">
                  <a16:creationId xmlns:a16="http://schemas.microsoft.com/office/drawing/2014/main" id="{F8BD5D7C-1838-700D-798A-6E30E4C30CF2}"/>
                </a:ext>
              </a:extLst>
            </p:cNvPr>
            <p:cNvSpPr/>
            <p:nvPr userDrawn="1"/>
          </p:nvSpPr>
          <p:spPr>
            <a:xfrm>
              <a:off x="-1" y="0"/>
              <a:ext cx="4252405" cy="365125"/>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E05E38-7CC3-34B4-F5B8-788C9F731A24}"/>
                </a:ext>
              </a:extLst>
            </p:cNvPr>
            <p:cNvSpPr/>
            <p:nvPr userDrawn="1"/>
          </p:nvSpPr>
          <p:spPr>
            <a:xfrm>
              <a:off x="4252404" y="0"/>
              <a:ext cx="4252405" cy="365125"/>
            </a:xfrm>
            <a:prstGeom prst="rect">
              <a:avLst/>
            </a:pr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B7D0821-39AB-3F94-C365-55193B2173C5}"/>
                </a:ext>
              </a:extLst>
            </p:cNvPr>
            <p:cNvSpPr/>
            <p:nvPr userDrawn="1"/>
          </p:nvSpPr>
          <p:spPr>
            <a:xfrm>
              <a:off x="8504809" y="-3870"/>
              <a:ext cx="4252405" cy="365125"/>
            </a:xfrm>
            <a:prstGeom prst="rect">
              <a:avLst/>
            </a:prstGeom>
            <a:solidFill>
              <a:srgbClr val="4472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
        <p:nvSpPr>
          <p:cNvPr id="12" name="Rectangle 11">
            <a:extLst>
              <a:ext uri="{FF2B5EF4-FFF2-40B4-BE49-F238E27FC236}">
                <a16:creationId xmlns:a16="http://schemas.microsoft.com/office/drawing/2014/main" id="{B472E067-6B74-8AB5-D140-19F8F5A7BC04}"/>
              </a:ext>
            </a:extLst>
          </p:cNvPr>
          <p:cNvSpPr/>
          <p:nvPr userDrawn="1"/>
        </p:nvSpPr>
        <p:spPr>
          <a:xfrm>
            <a:off x="0" y="3206338"/>
            <a:ext cx="169333" cy="365166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59290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 id="2147483802" r:id="rId52"/>
    <p:sldLayoutId id="2147483803" r:id="rId53"/>
    <p:sldLayoutId id="2147483804" r:id="rId54"/>
    <p:sldLayoutId id="2147483805" r:id="rId55"/>
    <p:sldLayoutId id="2147483806" r:id="rId56"/>
    <p:sldLayoutId id="2147483807" r:id="rId57"/>
    <p:sldLayoutId id="2147483808" r:id="rId58"/>
    <p:sldLayoutId id="2147483809" r:id="rId59"/>
    <p:sldLayoutId id="2147483810" r:id="rId60"/>
    <p:sldLayoutId id="2147483811" r:id="rId61"/>
    <p:sldLayoutId id="2147483812" r:id="rId62"/>
    <p:sldLayoutId id="2147483813" r:id="rId63"/>
    <p:sldLayoutId id="2147483814" r:id="rId64"/>
    <p:sldLayoutId id="2147483815" r:id="rId65"/>
    <p:sldLayoutId id="2147483818" r:id="rId66"/>
    <p:sldLayoutId id="2147483819" r:id="rId67"/>
    <p:sldLayoutId id="2147483820" r:id="rId68"/>
    <p:sldLayoutId id="2147483821" r:id="rId69"/>
    <p:sldLayoutId id="2147483822" r:id="rId70"/>
    <p:sldLayoutId id="2147483823" r:id="rId71"/>
    <p:sldLayoutId id="2147483824" r:id="rId72"/>
    <p:sldLayoutId id="2147483825" r:id="rId73"/>
    <p:sldLayoutId id="2147483826" r:id="rId74"/>
    <p:sldLayoutId id="2147483827" r:id="rId75"/>
    <p:sldLayoutId id="2147483828" r:id="rId76"/>
    <p:sldLayoutId id="2147483829" r:id="rId77"/>
    <p:sldLayoutId id="2147483830" r:id="rId78"/>
    <p:sldLayoutId id="2147483831" r:id="rId79"/>
    <p:sldLayoutId id="2147483832" r:id="rId80"/>
    <p:sldLayoutId id="2147483833" r:id="rId81"/>
    <p:sldLayoutId id="2147483834" r:id="rId82"/>
    <p:sldLayoutId id="2147483835" r:id="rId83"/>
    <p:sldLayoutId id="2147483836" r:id="rId84"/>
    <p:sldLayoutId id="2147483837" r:id="rId85"/>
    <p:sldLayoutId id="2147483838" r:id="rId86"/>
    <p:sldLayoutId id="2147483839" r:id="rId87"/>
    <p:sldLayoutId id="2147483840" r:id="rId88"/>
    <p:sldLayoutId id="2147483841" r:id="rId89"/>
    <p:sldLayoutId id="2147483842" r:id="rId90"/>
    <p:sldLayoutId id="2147483843" r:id="rId91"/>
    <p:sldLayoutId id="2147483844" r:id="rId92"/>
    <p:sldLayoutId id="2147483845" r:id="rId93"/>
  </p:sldLayoutIdLst>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hyperlink" Target="https://svgsilh.com/image/1425312.html" TargetMode="External"/><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404.1421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hyperlink" Target="https://neurosymbolic.github.io/nsss2024/index.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12.wdp"/><Relationship Id="rId3" Type="http://schemas.openxmlformats.org/officeDocument/2006/relationships/hyperlink" Target="https://harshakokel.com/posts/neurosymbolic-systems/" TargetMode="External"/><Relationship Id="rId7" Type="http://schemas.microsoft.com/office/2007/relationships/hdphoto" Target="../media/hdphoto9.wdp"/><Relationship Id="rId12"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3.png"/><Relationship Id="rId11" Type="http://schemas.microsoft.com/office/2007/relationships/hdphoto" Target="../media/hdphoto11.wdp"/><Relationship Id="rId5" Type="http://schemas.microsoft.com/office/2007/relationships/hdphoto" Target="../media/hdphoto8.wdp"/><Relationship Id="rId15" Type="http://schemas.microsoft.com/office/2007/relationships/hdphoto" Target="../media/hdphoto13.wdp"/><Relationship Id="rId10" Type="http://schemas.openxmlformats.org/officeDocument/2006/relationships/image" Target="../media/image75.png"/><Relationship Id="rId4" Type="http://schemas.openxmlformats.org/officeDocument/2006/relationships/image" Target="../media/image72.png"/><Relationship Id="rId9" Type="http://schemas.microsoft.com/office/2007/relationships/hdphoto" Target="../media/hdphoto10.wdp"/><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8.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ibm.com/granite" TargetMode="External"/><Relationship Id="rId2" Type="http://schemas.openxmlformats.org/officeDocument/2006/relationships/image" Target="../media/image81.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youtube.com/redirect?event=channel_description&amp;redir_token=QUFFLUhqa2NUaUs0RDA1MFFBSlN3VWYycllaaXMtQy16Z3xBQ3Jtc0ttVVBzVTVjZ3VCRXRfaFppdE5xaWhJbXNHeVVNTFpqVXdqakdaV29EeXZROGFxYkp6N01LdFB5NjdObjN3a1prbXhiOXJzS0N0UEhQY3FRZk8tTlcxQVc1ak1aRUdtYjR6NGJPWGthRFF6cnZLNEViUQ&amp;q=https%3A%2F%2Fx.com%2Fasimunawar" TargetMode="External"/><Relationship Id="rId7" Type="http://schemas.openxmlformats.org/officeDocument/2006/relationships/image" Target="../media/image85.png"/><Relationship Id="rId2" Type="http://schemas.openxmlformats.org/officeDocument/2006/relationships/hyperlink" Target="mailto:youtube.com/@asimmunawar"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www.youtube.com/redirect?event=channel_description&amp;redir_token=QUFFLUhqbkJLdWMwVXpXc3F5WGVCcnctZjdNLVFlenRpUXxBQ3Jtc0trd3N3eF9zbmRuS1BObEZkb2tSbjBDSExDNlNKM3NqakRJN1VpRTEtWTNPVERjT1BmSVJMSjVLTDY2N0g2cWlVZi1GajBrTFkxOHdQUExLUmZoZ21qOXdvZUNveHFjalR2UDBRUGNrX0dGdlcwOGEwZw&amp;q=https%3A%2F%2Fwww.linkedin.com%2Fin%2Fasimmunawar%2F" TargetMode="Externa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8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634473" y="912970"/>
            <a:ext cx="8814690" cy="1455231"/>
          </a:xfrm>
        </p:spPr>
        <p:txBody>
          <a:bodyPr/>
          <a:lstStyle/>
          <a:p>
            <a:pPr>
              <a:lnSpc>
                <a:spcPct val="100000"/>
              </a:lnSpc>
            </a:pPr>
            <a:r>
              <a:rPr lang="en-US" sz="4400" b="1" dirty="0">
                <a:solidFill>
                  <a:schemeClr val="tx1"/>
                </a:solidFill>
                <a:latin typeface="IBM Plex Sans Light" panose="020B0503050203000203" pitchFamily="34" charset="0"/>
              </a:rPr>
              <a:t>Reasoning Revolution</a:t>
            </a:r>
            <a:br>
              <a:rPr lang="en-US" sz="4400" dirty="0">
                <a:solidFill>
                  <a:schemeClr val="tx1"/>
                </a:solidFill>
                <a:latin typeface="IBM Plex Sans Light" panose="020B0503050203000203" pitchFamily="34" charset="0"/>
              </a:rPr>
            </a:br>
            <a:r>
              <a:rPr lang="en-US" sz="3200" dirty="0">
                <a:solidFill>
                  <a:schemeClr val="tx1"/>
                </a:solidFill>
                <a:latin typeface="IBM Plex Sans Light" panose="020B0503050203000203" pitchFamily="34" charset="0"/>
              </a:rPr>
              <a:t>Cracking the Code of LLM Intelligence</a:t>
            </a:r>
            <a:endParaRPr lang="en-US" sz="8000" dirty="0">
              <a:solidFill>
                <a:schemeClr val="tx1"/>
              </a:solidFill>
              <a:latin typeface="IBM Plex Sans Light" panose="020B0503050203000203" pitchFamily="34" charset="0"/>
            </a:endParaRPr>
          </a:p>
        </p:txBody>
      </p:sp>
      <p:sp>
        <p:nvSpPr>
          <p:cNvPr id="2" name="TextBox 1">
            <a:extLst>
              <a:ext uri="{FF2B5EF4-FFF2-40B4-BE49-F238E27FC236}">
                <a16:creationId xmlns:a16="http://schemas.microsoft.com/office/drawing/2014/main" id="{469C0A4F-A542-5C1E-AD35-7DDCCAEBA62C}"/>
              </a:ext>
            </a:extLst>
          </p:cNvPr>
          <p:cNvSpPr txBox="1"/>
          <p:nvPr/>
        </p:nvSpPr>
        <p:spPr>
          <a:xfrm>
            <a:off x="634473" y="2400581"/>
            <a:ext cx="7429610" cy="406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defTabSz="1218956">
              <a:spcBef>
                <a:spcPts val="300"/>
              </a:spcBef>
              <a:buSzPct val="100000"/>
            </a:pPr>
            <a:r>
              <a:rPr lang="en-US" sz="2800" dirty="0">
                <a:solidFill>
                  <a:srgbClr val="161616"/>
                </a:solidFill>
                <a:latin typeface="IBM Plex Sans Light" panose="020B0503050203000203" pitchFamily="34" charset="0"/>
              </a:rPr>
              <a:t>Asim Munawar</a:t>
            </a:r>
          </a:p>
          <a:p>
            <a:pPr defTabSz="1218956">
              <a:spcBef>
                <a:spcPts val="300"/>
              </a:spcBef>
              <a:buSzPct val="100000"/>
            </a:pPr>
            <a:r>
              <a:rPr lang="en-US" sz="2800" dirty="0">
                <a:solidFill>
                  <a:srgbClr val="161616"/>
                </a:solidFill>
                <a:latin typeface="IBM Plex Sans Light" panose="020B0503050203000203" pitchFamily="34" charset="0"/>
              </a:rPr>
              <a:t>IBM TJ Watson Research Center, New York</a:t>
            </a:r>
          </a:p>
          <a:p>
            <a:pPr defTabSz="1218956">
              <a:spcBef>
                <a:spcPts val="300"/>
              </a:spcBef>
              <a:buSzPct val="100000"/>
            </a:pPr>
            <a:endParaRPr lang="en-US" sz="4400" b="1" dirty="0">
              <a:solidFill>
                <a:schemeClr val="tx1">
                  <a:lumMod val="85000"/>
                  <a:lumOff val="15000"/>
                </a:schemeClr>
              </a:solidFill>
              <a:latin typeface="IBM Plex Sans Light"/>
            </a:endParaRPr>
          </a:p>
          <a:p>
            <a:pPr defTabSz="1218956">
              <a:spcBef>
                <a:spcPts val="300"/>
              </a:spcBef>
              <a:buSzPct val="100000"/>
            </a:pPr>
            <a:endParaRPr lang="en-US" sz="4400" b="1" dirty="0">
              <a:solidFill>
                <a:schemeClr val="tx1">
                  <a:lumMod val="85000"/>
                  <a:lumOff val="15000"/>
                </a:schemeClr>
              </a:solidFill>
              <a:latin typeface="IBM Plex Sans Light"/>
            </a:endParaRPr>
          </a:p>
          <a:p>
            <a:pPr algn="r" defTabSz="1218956">
              <a:spcBef>
                <a:spcPts val="300"/>
              </a:spcBef>
              <a:buSzPct val="100000"/>
            </a:pPr>
            <a:r>
              <a:rPr lang="en-US" sz="2800" dirty="0">
                <a:solidFill>
                  <a:schemeClr val="tx1">
                    <a:lumMod val="50000"/>
                    <a:lumOff val="50000"/>
                  </a:schemeClr>
                </a:solidFill>
                <a:latin typeface="IBM Plex Sans Light"/>
              </a:rPr>
              <a:t>1</a:t>
            </a:r>
            <a:r>
              <a:rPr lang="en-US" sz="2800" baseline="30000" dirty="0">
                <a:solidFill>
                  <a:schemeClr val="tx1">
                    <a:lumMod val="50000"/>
                    <a:lumOff val="50000"/>
                  </a:schemeClr>
                </a:solidFill>
                <a:latin typeface="IBM Plex Sans Light"/>
              </a:rPr>
              <a:t>st</a:t>
            </a:r>
            <a:r>
              <a:rPr lang="en-US" sz="2800" dirty="0">
                <a:solidFill>
                  <a:schemeClr val="tx1">
                    <a:lumMod val="50000"/>
                    <a:lumOff val="50000"/>
                  </a:schemeClr>
                </a:solidFill>
                <a:latin typeface="IBM Plex Sans Light"/>
              </a:rPr>
              <a:t> International Workshop on </a:t>
            </a:r>
          </a:p>
          <a:p>
            <a:pPr algn="r" defTabSz="1218956">
              <a:spcBef>
                <a:spcPts val="300"/>
              </a:spcBef>
              <a:buSzPct val="100000"/>
            </a:pPr>
            <a:r>
              <a:rPr lang="en-US" sz="2800" dirty="0">
                <a:solidFill>
                  <a:schemeClr val="tx1">
                    <a:lumMod val="50000"/>
                    <a:lumOff val="50000"/>
                  </a:schemeClr>
                </a:solidFill>
                <a:latin typeface="IBM Plex Sans Light"/>
              </a:rPr>
              <a:t>Neuro-Symbolic Software </a:t>
            </a:r>
          </a:p>
          <a:p>
            <a:pPr algn="r" defTabSz="1218956">
              <a:spcBef>
                <a:spcPts val="300"/>
              </a:spcBef>
              <a:buSzPct val="100000"/>
            </a:pPr>
            <a:r>
              <a:rPr lang="en-US" sz="2800" dirty="0">
                <a:solidFill>
                  <a:schemeClr val="tx1">
                    <a:lumMod val="50000"/>
                    <a:lumOff val="50000"/>
                  </a:schemeClr>
                </a:solidFill>
                <a:latin typeface="IBM Plex Sans Light"/>
              </a:rPr>
              <a:t>Engineering (May 3, 2025)</a:t>
            </a:r>
          </a:p>
        </p:txBody>
      </p:sp>
      <p:cxnSp>
        <p:nvCxnSpPr>
          <p:cNvPr id="18" name="Straight Connector 17">
            <a:extLst>
              <a:ext uri="{FF2B5EF4-FFF2-40B4-BE49-F238E27FC236}">
                <a16:creationId xmlns:a16="http://schemas.microsoft.com/office/drawing/2014/main" id="{89CACA9B-159C-B111-5BDE-E78F50A4A688}"/>
              </a:ext>
            </a:extLst>
          </p:cNvPr>
          <p:cNvCxnSpPr>
            <a:cxnSpLocks/>
          </p:cNvCxnSpPr>
          <p:nvPr/>
        </p:nvCxnSpPr>
        <p:spPr bwMode="auto">
          <a:xfrm>
            <a:off x="501901" y="2237831"/>
            <a:ext cx="6335458" cy="0"/>
          </a:xfrm>
          <a:prstGeom prst="line">
            <a:avLst/>
          </a:prstGeom>
          <a:ln w="19050">
            <a:solidFill>
              <a:srgbClr val="44546A"/>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AD0EBB98-3889-1260-ADA1-E3EEB3F3CD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6278" y="332058"/>
            <a:ext cx="1783906" cy="713563"/>
          </a:xfrm>
          <a:prstGeom prst="rect">
            <a:avLst/>
          </a:prstGeom>
        </p:spPr>
      </p:pic>
      <p:pic>
        <p:nvPicPr>
          <p:cNvPr id="3074" name="Picture 2" descr="Registration - ICSE 2025">
            <a:extLst>
              <a:ext uri="{FF2B5EF4-FFF2-40B4-BE49-F238E27FC236}">
                <a16:creationId xmlns:a16="http://schemas.microsoft.com/office/drawing/2014/main" id="{72DAFF70-8EEE-D871-25A3-974B2DF4E10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459404" y="3926023"/>
            <a:ext cx="2809958" cy="259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431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BB630E-4C12-7C16-85AA-90F221204227}"/>
              </a:ext>
            </a:extLst>
          </p:cNvPr>
          <p:cNvSpPr/>
          <p:nvPr/>
        </p:nvSpPr>
        <p:spPr>
          <a:xfrm>
            <a:off x="428052" y="502742"/>
            <a:ext cx="4918652" cy="4090752"/>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3A6255B-C786-42AF-9FDD-9732599BDE91}"/>
              </a:ext>
            </a:extLst>
          </p:cNvPr>
          <p:cNvSpPr/>
          <p:nvPr/>
        </p:nvSpPr>
        <p:spPr>
          <a:xfrm>
            <a:off x="428053" y="5297445"/>
            <a:ext cx="4918652" cy="1410083"/>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EACE05-439D-54AA-DF06-F1B0BBA14CD5}"/>
              </a:ext>
            </a:extLst>
          </p:cNvPr>
          <p:cNvSpPr>
            <a:spLocks noGrp="1"/>
          </p:cNvSpPr>
          <p:nvPr>
            <p:ph idx="1"/>
          </p:nvPr>
        </p:nvSpPr>
        <p:spPr>
          <a:xfrm>
            <a:off x="6524388" y="692080"/>
            <a:ext cx="5471994" cy="2106538"/>
          </a:xfrm>
        </p:spPr>
        <p:txBody>
          <a:bodyPr>
            <a:normAutofit/>
          </a:bodyPr>
          <a:lstStyle/>
          <a:p>
            <a:pPr marL="0" indent="0">
              <a:buNone/>
            </a:pPr>
            <a:r>
              <a:rPr lang="en-US" sz="3200" dirty="0">
                <a:solidFill>
                  <a:srgbClr val="0070C0"/>
                </a:solidFill>
                <a:latin typeface="IBM Plex Sans Light" panose="020B0403050203000203" pitchFamily="34" charset="0"/>
              </a:rPr>
              <a:t>Knowledge</a:t>
            </a:r>
          </a:p>
          <a:p>
            <a:r>
              <a:rPr lang="en-US" sz="2000" dirty="0">
                <a:latin typeface="IBM Plex Sans Light" panose="020B0403050203000203" pitchFamily="34" charset="0"/>
              </a:rPr>
              <a:t>Drawn from past experiences and stored information.</a:t>
            </a:r>
          </a:p>
          <a:p>
            <a:r>
              <a:rPr lang="en-US" sz="2000" dirty="0">
                <a:latin typeface="IBM Plex Sans Light" panose="020B0403050203000203" pitchFamily="34" charset="0"/>
              </a:rPr>
              <a:t>Labels the scene</a:t>
            </a:r>
          </a:p>
        </p:txBody>
      </p:sp>
      <p:sp>
        <p:nvSpPr>
          <p:cNvPr id="4" name="Content Placeholder 2">
            <a:extLst>
              <a:ext uri="{FF2B5EF4-FFF2-40B4-BE49-F238E27FC236}">
                <a16:creationId xmlns:a16="http://schemas.microsoft.com/office/drawing/2014/main" id="{17448E1C-BE2C-C275-9E30-A1E2DCC4E566}"/>
              </a:ext>
            </a:extLst>
          </p:cNvPr>
          <p:cNvSpPr txBox="1">
            <a:spLocks/>
          </p:cNvSpPr>
          <p:nvPr/>
        </p:nvSpPr>
        <p:spPr>
          <a:xfrm>
            <a:off x="540849" y="713488"/>
            <a:ext cx="4805855" cy="3881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0070C0"/>
                </a:solidFill>
                <a:latin typeface="IBM Plex Sans Light" panose="020B0403050203000203" pitchFamily="34" charset="0"/>
              </a:rPr>
              <a:t>Reasoning</a:t>
            </a:r>
          </a:p>
          <a:p>
            <a:r>
              <a:rPr lang="en-US" sz="2000" dirty="0">
                <a:solidFill>
                  <a:srgbClr val="82403D"/>
                </a:solidFill>
                <a:latin typeface="IBM Plex Sans Light" panose="020B0403050203000203" pitchFamily="34" charset="0"/>
              </a:rPr>
              <a:t>The ability to think step by step and infer new conclusions from existing clues.</a:t>
            </a:r>
          </a:p>
          <a:p>
            <a:r>
              <a:rPr lang="en-US" sz="2000" dirty="0">
                <a:solidFill>
                  <a:srgbClr val="82403D"/>
                </a:solidFill>
                <a:latin typeface="IBM Plex Sans Light" panose="020B0403050203000203" pitchFamily="34" charset="0"/>
              </a:rPr>
              <a:t>Enables us to make sense of incomplete information and answer questions beyond what’s explicitly given.</a:t>
            </a:r>
          </a:p>
          <a:p>
            <a:r>
              <a:rPr lang="en-US" sz="2000" dirty="0">
                <a:solidFill>
                  <a:srgbClr val="82403D"/>
                </a:solidFill>
                <a:latin typeface="IBM Plex Sans Light" panose="020B0403050203000203" pitchFamily="34" charset="0"/>
              </a:rPr>
              <a:t>Tells the story behind the scene</a:t>
            </a:r>
          </a:p>
        </p:txBody>
      </p:sp>
      <p:sp>
        <p:nvSpPr>
          <p:cNvPr id="11" name="TextBox 10">
            <a:extLst>
              <a:ext uri="{FF2B5EF4-FFF2-40B4-BE49-F238E27FC236}">
                <a16:creationId xmlns:a16="http://schemas.microsoft.com/office/drawing/2014/main" id="{5F74ADE9-3A5F-D19A-DC14-6A2736CA9912}"/>
              </a:ext>
            </a:extLst>
          </p:cNvPr>
          <p:cNvSpPr txBox="1"/>
          <p:nvPr/>
        </p:nvSpPr>
        <p:spPr>
          <a:xfrm>
            <a:off x="5556486" y="692080"/>
            <a:ext cx="828310" cy="707886"/>
          </a:xfrm>
          <a:prstGeom prst="rect">
            <a:avLst/>
          </a:prstGeom>
          <a:noFill/>
        </p:spPr>
        <p:txBody>
          <a:bodyPr wrap="square">
            <a:spAutoFit/>
          </a:bodyPr>
          <a:lstStyle/>
          <a:p>
            <a:r>
              <a:rPr lang="en-US" sz="4000" dirty="0">
                <a:solidFill>
                  <a:schemeClr val="bg1">
                    <a:lumMod val="75000"/>
                  </a:schemeClr>
                </a:solidFill>
                <a:latin typeface="IBM Plex Sans Light" panose="020B0403050203000203" pitchFamily="34" charset="0"/>
              </a:rPr>
              <a:t>vs.</a:t>
            </a:r>
            <a:endParaRPr lang="en-US" sz="4000" dirty="0">
              <a:solidFill>
                <a:schemeClr val="bg1">
                  <a:lumMod val="75000"/>
                </a:schemeClr>
              </a:solidFill>
            </a:endParaRPr>
          </a:p>
        </p:txBody>
      </p:sp>
      <p:sp>
        <p:nvSpPr>
          <p:cNvPr id="14" name="TextBox 13">
            <a:extLst>
              <a:ext uri="{FF2B5EF4-FFF2-40B4-BE49-F238E27FC236}">
                <a16:creationId xmlns:a16="http://schemas.microsoft.com/office/drawing/2014/main" id="{EAC4A08D-C585-FACA-FAD9-B5032C19E66D}"/>
              </a:ext>
            </a:extLst>
          </p:cNvPr>
          <p:cNvSpPr txBox="1"/>
          <p:nvPr/>
        </p:nvSpPr>
        <p:spPr>
          <a:xfrm>
            <a:off x="540849" y="5355894"/>
            <a:ext cx="4805855" cy="1200329"/>
          </a:xfrm>
          <a:prstGeom prst="rect">
            <a:avLst/>
          </a:prstGeom>
          <a:noFill/>
        </p:spPr>
        <p:txBody>
          <a:bodyPr wrap="square">
            <a:spAutoFit/>
          </a:bodyPr>
          <a:lstStyle/>
          <a:p>
            <a:r>
              <a:rPr lang="en-US" dirty="0">
                <a:solidFill>
                  <a:srgbClr val="82403D"/>
                </a:solidFill>
                <a:latin typeface="IBM Plex Sans Light" panose="020B0403050203000203" pitchFamily="34" charset="0"/>
              </a:rPr>
              <a:t>You infer</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Someone was just here.</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Tea or coffee is being prepared.</a:t>
            </a:r>
          </a:p>
          <a:p>
            <a:pPr marL="742950" lvl="1" indent="-285750">
              <a:buFont typeface="Arial" panose="020B0604020202020204" pitchFamily="34" charset="0"/>
              <a:buChar char="•"/>
            </a:pPr>
            <a:r>
              <a:rPr lang="en-US" dirty="0">
                <a:solidFill>
                  <a:srgbClr val="82403D"/>
                </a:solidFill>
                <a:latin typeface="IBM Plex Sans Light" panose="020B0403050203000203" pitchFamily="34" charset="0"/>
              </a:rPr>
              <a:t>It’s probably break time.</a:t>
            </a:r>
          </a:p>
        </p:txBody>
      </p:sp>
      <p:sp>
        <p:nvSpPr>
          <p:cNvPr id="15" name="TextBox 14">
            <a:extLst>
              <a:ext uri="{FF2B5EF4-FFF2-40B4-BE49-F238E27FC236}">
                <a16:creationId xmlns:a16="http://schemas.microsoft.com/office/drawing/2014/main" id="{39BC30A0-38DA-2490-4D4E-1E63F8AFE30D}"/>
              </a:ext>
            </a:extLst>
          </p:cNvPr>
          <p:cNvSpPr txBox="1"/>
          <p:nvPr/>
        </p:nvSpPr>
        <p:spPr>
          <a:xfrm>
            <a:off x="6411591" y="5356887"/>
            <a:ext cx="5780409" cy="1193109"/>
          </a:xfrm>
          <a:prstGeom prst="rect">
            <a:avLst/>
          </a:prstGeom>
          <a:noFill/>
        </p:spPr>
        <p:txBody>
          <a:bodyPr wrap="square">
            <a:spAutoFit/>
          </a:bodyPr>
          <a:lstStyle/>
          <a:p>
            <a:r>
              <a:rPr lang="en-US" dirty="0">
                <a:latin typeface="IBM Plex Sans Light" panose="020B0403050203000203" pitchFamily="34" charset="0"/>
              </a:rPr>
              <a:t>You recognize</a:t>
            </a:r>
          </a:p>
          <a:p>
            <a:pPr marL="742950" lvl="1" indent="-285750">
              <a:buFont typeface="Arial" panose="020B0604020202020204" pitchFamily="34" charset="0"/>
              <a:buChar char="•"/>
            </a:pPr>
            <a:r>
              <a:rPr lang="en-US" dirty="0">
                <a:latin typeface="IBM Plex Sans Light" panose="020B0403050203000203" pitchFamily="34" charset="0"/>
              </a:rPr>
              <a:t>That it’s a kettle.</a:t>
            </a:r>
          </a:p>
          <a:p>
            <a:pPr marL="742950" lvl="1" indent="-285750">
              <a:buFont typeface="Arial" panose="020B0604020202020204" pitchFamily="34" charset="0"/>
              <a:buChar char="•"/>
            </a:pPr>
            <a:r>
              <a:rPr lang="en-US" dirty="0">
                <a:latin typeface="IBM Plex Sans Light" panose="020B0403050203000203" pitchFamily="34" charset="0"/>
              </a:rPr>
              <a:t>That steam means it’s boiling.</a:t>
            </a:r>
          </a:p>
          <a:p>
            <a:pPr marL="742950" lvl="1" indent="-285750">
              <a:buFont typeface="Arial" panose="020B0604020202020204" pitchFamily="34" charset="0"/>
              <a:buChar char="•"/>
            </a:pPr>
            <a:r>
              <a:rPr lang="en-US" dirty="0">
                <a:latin typeface="IBM Plex Sans Light" panose="020B0403050203000203" pitchFamily="34" charset="0"/>
              </a:rPr>
              <a:t>That people usually boil water for tea or coffee.</a:t>
            </a:r>
          </a:p>
        </p:txBody>
      </p:sp>
      <p:sp>
        <p:nvSpPr>
          <p:cNvPr id="17" name="TextBox 16">
            <a:extLst>
              <a:ext uri="{FF2B5EF4-FFF2-40B4-BE49-F238E27FC236}">
                <a16:creationId xmlns:a16="http://schemas.microsoft.com/office/drawing/2014/main" id="{E7268D90-882E-C258-5662-011CCEA342A2}"/>
              </a:ext>
            </a:extLst>
          </p:cNvPr>
          <p:cNvSpPr txBox="1"/>
          <p:nvPr/>
        </p:nvSpPr>
        <p:spPr>
          <a:xfrm>
            <a:off x="1295401" y="4774639"/>
            <a:ext cx="9476378" cy="400110"/>
          </a:xfrm>
          <a:prstGeom prst="rect">
            <a:avLst/>
          </a:prstGeom>
          <a:noFill/>
        </p:spPr>
        <p:txBody>
          <a:bodyPr wrap="square">
            <a:spAutoFit/>
          </a:bodyPr>
          <a:lstStyle/>
          <a:p>
            <a:r>
              <a:rPr lang="en-US" sz="2000" b="1" dirty="0">
                <a:latin typeface="IBM Plex Sans Light" panose="020B0403050203000203" pitchFamily="34" charset="0"/>
              </a:rPr>
              <a:t>Example: You walk into the kitchen and see a boiling kettle, but no one around.</a:t>
            </a:r>
          </a:p>
        </p:txBody>
      </p:sp>
    </p:spTree>
    <p:extLst>
      <p:ext uri="{BB962C8B-B14F-4D97-AF65-F5344CB8AC3E}">
        <p14:creationId xmlns:p14="http://schemas.microsoft.com/office/powerpoint/2010/main" val="110306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DD848E-A07B-2975-B9AC-80BD58212208}"/>
              </a:ext>
            </a:extLst>
          </p:cNvPr>
          <p:cNvSpPr/>
          <p:nvPr/>
        </p:nvSpPr>
        <p:spPr>
          <a:xfrm>
            <a:off x="659471" y="3705345"/>
            <a:ext cx="8852486" cy="2037807"/>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036C5-A006-5914-4080-D681D0A06B63}"/>
              </a:ext>
            </a:extLst>
          </p:cNvPr>
          <p:cNvSpPr>
            <a:spLocks noGrp="1"/>
          </p:cNvSpPr>
          <p:nvPr>
            <p:ph type="title"/>
          </p:nvPr>
        </p:nvSpPr>
        <p:spPr>
          <a:xfrm>
            <a:off x="647114" y="365125"/>
            <a:ext cx="10706686" cy="1046426"/>
          </a:xfrm>
        </p:spPr>
        <p:txBody>
          <a:bodyPr>
            <a:normAutofit/>
          </a:bodyPr>
          <a:lstStyle/>
          <a:p>
            <a:r>
              <a:rPr lang="en-US" dirty="0"/>
              <a:t>Reasoning also helps with Explainability</a:t>
            </a:r>
            <a:endParaRPr lang="en-US" dirty="0">
              <a:solidFill>
                <a:schemeClr val="accent2"/>
              </a:solidFill>
            </a:endParaRPr>
          </a:p>
        </p:txBody>
      </p:sp>
      <p:sp>
        <p:nvSpPr>
          <p:cNvPr id="3" name="Content Placeholder 2">
            <a:extLst>
              <a:ext uri="{FF2B5EF4-FFF2-40B4-BE49-F238E27FC236}">
                <a16:creationId xmlns:a16="http://schemas.microsoft.com/office/drawing/2014/main" id="{9026BFB0-ABD4-CBF0-0404-A2E9CB7C4FD3}"/>
              </a:ext>
            </a:extLst>
          </p:cNvPr>
          <p:cNvSpPr>
            <a:spLocks noGrp="1"/>
          </p:cNvSpPr>
          <p:nvPr>
            <p:ph idx="1"/>
          </p:nvPr>
        </p:nvSpPr>
        <p:spPr>
          <a:xfrm>
            <a:off x="838199" y="1714499"/>
            <a:ext cx="8661401" cy="4778375"/>
          </a:xfrm>
        </p:spPr>
        <p:txBody>
          <a:bodyPr>
            <a:normAutofit/>
          </a:bodyPr>
          <a:lstStyle/>
          <a:p>
            <a:pPr marL="0" indent="0">
              <a:buNone/>
            </a:pPr>
            <a:r>
              <a:rPr lang="en-US" sz="2000" b="1" dirty="0">
                <a:latin typeface="IBM Plex Sans Light" panose="020B0403050203000203" pitchFamily="34" charset="0"/>
              </a:rPr>
              <a:t>Global Explainability</a:t>
            </a:r>
          </a:p>
          <a:p>
            <a:r>
              <a:rPr lang="en-US" sz="2000" dirty="0">
                <a:latin typeface="IBM Plex Sans Light" panose="020B0403050203000203" pitchFamily="34" charset="0"/>
              </a:rPr>
              <a:t>Analyze the structure of the model to understand its capabilities.</a:t>
            </a:r>
          </a:p>
          <a:p>
            <a:r>
              <a:rPr lang="en-US" sz="2000" dirty="0">
                <a:latin typeface="IBM Plex Sans Light" panose="020B0403050203000203" pitchFamily="34" charset="0"/>
              </a:rPr>
              <a:t>Which input features contribute most to the model's output.</a:t>
            </a:r>
          </a:p>
          <a:p>
            <a:endParaRPr lang="en-US" sz="2000" dirty="0">
              <a:latin typeface="IBM Plex Sans Light" panose="020B0403050203000203" pitchFamily="34" charset="0"/>
            </a:endParaRPr>
          </a:p>
          <a:p>
            <a:endParaRPr lang="en-US" sz="2000" dirty="0">
              <a:latin typeface="IBM Plex Sans Light" panose="020B0403050203000203" pitchFamily="34" charset="0"/>
            </a:endParaRPr>
          </a:p>
          <a:p>
            <a:pPr marL="0" indent="0">
              <a:buNone/>
            </a:pPr>
            <a:r>
              <a:rPr lang="en-US" sz="2000" b="1" dirty="0">
                <a:solidFill>
                  <a:srgbClr val="82403D"/>
                </a:solidFill>
                <a:latin typeface="IBM Plex Sans Light" panose="020B0403050203000203" pitchFamily="34" charset="0"/>
              </a:rPr>
              <a:t>Local Explainability</a:t>
            </a:r>
          </a:p>
          <a:p>
            <a:r>
              <a:rPr lang="en-US" sz="2000" dirty="0">
                <a:solidFill>
                  <a:srgbClr val="82403D"/>
                </a:solidFill>
                <a:latin typeface="IBM Plex Sans Light" panose="020B0403050203000203" pitchFamily="34" charset="0"/>
              </a:rPr>
              <a:t>Explaining the prediction for a single data point.</a:t>
            </a:r>
          </a:p>
          <a:p>
            <a:r>
              <a:rPr lang="en-US" sz="2000" dirty="0">
                <a:solidFill>
                  <a:srgbClr val="82403D"/>
                </a:solidFill>
                <a:latin typeface="IBM Plex Sans Light" panose="020B0403050203000203" pitchFamily="34" charset="0"/>
              </a:rPr>
              <a:t>Counterfactual Explanations - What would need to change in the input to alter the model's prediction.</a:t>
            </a:r>
          </a:p>
        </p:txBody>
      </p:sp>
      <p:pic>
        <p:nvPicPr>
          <p:cNvPr id="1029" name="Picture 5" descr="Learned features from a Convolutional Neural Network ">
            <a:extLst>
              <a:ext uri="{FF2B5EF4-FFF2-40B4-BE49-F238E27FC236}">
                <a16:creationId xmlns:a16="http://schemas.microsoft.com/office/drawing/2014/main" id="{66D2AD27-305F-2BE2-5DDD-881BA271668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881757" y="1656680"/>
            <a:ext cx="1909910" cy="2400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9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AF026F-075D-D66A-D61E-ED2D8AAA53D4}"/>
              </a:ext>
            </a:extLst>
          </p:cNvPr>
          <p:cNvSpPr/>
          <p:nvPr/>
        </p:nvSpPr>
        <p:spPr>
          <a:xfrm>
            <a:off x="659814" y="1467741"/>
            <a:ext cx="5022353" cy="2980691"/>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0D6C1119-B3CC-2EF8-5BE1-1BE9B6A68323}"/>
              </a:ext>
            </a:extLst>
          </p:cNvPr>
          <p:cNvSpPr txBox="1">
            <a:spLocks/>
          </p:cNvSpPr>
          <p:nvPr/>
        </p:nvSpPr>
        <p:spPr>
          <a:xfrm>
            <a:off x="740466" y="1518072"/>
            <a:ext cx="4941701" cy="282155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2400" b="1" dirty="0">
                <a:solidFill>
                  <a:srgbClr val="82403D"/>
                </a:solidFill>
                <a:latin typeface="IBM Plex Sans Light" panose="020B0403050203000203" pitchFamily="34" charset="0"/>
              </a:rPr>
              <a:t>Language Models</a:t>
            </a:r>
            <a:endParaRPr lang="en-US" sz="1800" b="1" dirty="0">
              <a:solidFill>
                <a:srgbClr val="82403D"/>
              </a:solidFill>
              <a:latin typeface="IBM Plex Sans Light" panose="020B0403050203000203" pitchFamily="34" charset="0"/>
            </a:endParaRPr>
          </a:p>
          <a:p>
            <a:pPr>
              <a:spcBef>
                <a:spcPts val="400"/>
              </a:spcBef>
            </a:pPr>
            <a:r>
              <a:rPr lang="en-US" sz="1800" dirty="0">
                <a:solidFill>
                  <a:srgbClr val="82403D"/>
                </a:solidFill>
                <a:latin typeface="IBM Plex Sans Light" panose="020B0403050203000203" pitchFamily="34" charset="0"/>
              </a:rPr>
              <a:t>Predict the next token statistically</a:t>
            </a:r>
          </a:p>
          <a:p>
            <a:pPr>
              <a:spcBef>
                <a:spcPts val="400"/>
              </a:spcBef>
            </a:pPr>
            <a:r>
              <a:rPr lang="en-US" sz="1800" dirty="0">
                <a:solidFill>
                  <a:srgbClr val="82403D"/>
                </a:solidFill>
                <a:latin typeface="IBM Plex Sans Light" panose="020B0403050203000203" pitchFamily="34" charset="0"/>
              </a:rPr>
              <a:t>No understanding, intent, or awareness</a:t>
            </a:r>
          </a:p>
          <a:p>
            <a:pPr>
              <a:spcBef>
                <a:spcPts val="400"/>
              </a:spcBef>
            </a:pPr>
            <a:r>
              <a:rPr lang="en-US" sz="1800" dirty="0">
                <a:solidFill>
                  <a:srgbClr val="82403D"/>
                </a:solidFill>
                <a:latin typeface="IBM Plex Sans Light" panose="020B0403050203000203" pitchFamily="34" charset="0"/>
              </a:rPr>
              <a:t>No memory of past experiences (unless explicitly given)</a:t>
            </a:r>
          </a:p>
          <a:p>
            <a:pPr>
              <a:spcBef>
                <a:spcPts val="400"/>
              </a:spcBef>
            </a:pPr>
            <a:r>
              <a:rPr lang="en-US" sz="1800" dirty="0">
                <a:solidFill>
                  <a:srgbClr val="82403D"/>
                </a:solidFill>
                <a:latin typeface="IBM Plex Sans Light" panose="020B0403050203000203" pitchFamily="34" charset="0"/>
              </a:rPr>
              <a:t>Output is shaped by training data, not lived experience</a:t>
            </a:r>
          </a:p>
        </p:txBody>
      </p:sp>
      <p:pic>
        <p:nvPicPr>
          <p:cNvPr id="5" name="Content Placeholder 4">
            <a:extLst>
              <a:ext uri="{FF2B5EF4-FFF2-40B4-BE49-F238E27FC236}">
                <a16:creationId xmlns:a16="http://schemas.microsoft.com/office/drawing/2014/main" id="{4A09AA56-295E-A275-A2EF-36718EC257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52145" y="4858953"/>
            <a:ext cx="4755246" cy="1865462"/>
          </a:xfrm>
          <a:prstGeom prst="rect">
            <a:avLst/>
          </a:prstGeom>
          <a:ln>
            <a:noFill/>
          </a:ln>
          <a:effectLst>
            <a:outerShdw blurRad="63500" sx="102000" sy="102000" algn="ctr" rotWithShape="0">
              <a:prstClr val="black">
                <a:alpha val="40000"/>
              </a:prstClr>
            </a:outerShdw>
          </a:effectLst>
        </p:spPr>
      </p:pic>
      <p:sp>
        <p:nvSpPr>
          <p:cNvPr id="3" name="Content Placeholder 2">
            <a:extLst>
              <a:ext uri="{FF2B5EF4-FFF2-40B4-BE49-F238E27FC236}">
                <a16:creationId xmlns:a16="http://schemas.microsoft.com/office/drawing/2014/main" id="{4842F3FC-518B-2F90-F7CF-A02174AEBCED}"/>
              </a:ext>
            </a:extLst>
          </p:cNvPr>
          <p:cNvSpPr txBox="1">
            <a:spLocks/>
          </p:cNvSpPr>
          <p:nvPr/>
        </p:nvSpPr>
        <p:spPr>
          <a:xfrm>
            <a:off x="6322995" y="1518071"/>
            <a:ext cx="4941701" cy="282155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buNone/>
            </a:pPr>
            <a:r>
              <a:rPr lang="en-US" sz="2400" b="1" dirty="0">
                <a:latin typeface="IBM Plex Sans Light" panose="020B0403050203000203" pitchFamily="34" charset="0"/>
              </a:rPr>
              <a:t>Humans</a:t>
            </a:r>
            <a:endParaRPr lang="en-US" sz="1800" b="1" dirty="0">
              <a:latin typeface="IBM Plex Sans Light" panose="020B0403050203000203" pitchFamily="34" charset="0"/>
            </a:endParaRPr>
          </a:p>
          <a:p>
            <a:pPr>
              <a:spcBef>
                <a:spcPts val="400"/>
              </a:spcBef>
            </a:pPr>
            <a:r>
              <a:rPr lang="en-US" sz="1800" dirty="0">
                <a:solidFill>
                  <a:srgbClr val="000000"/>
                </a:solidFill>
                <a:latin typeface="IBM Plex Sans Light" panose="020B0403050203000203" pitchFamily="34" charset="0"/>
              </a:rPr>
              <a:t>Reason through problems with logic and emotion</a:t>
            </a:r>
          </a:p>
          <a:p>
            <a:pPr>
              <a:spcBef>
                <a:spcPts val="400"/>
              </a:spcBef>
            </a:pPr>
            <a:r>
              <a:rPr lang="en-US" sz="1800" dirty="0">
                <a:solidFill>
                  <a:srgbClr val="000000"/>
                </a:solidFill>
                <a:latin typeface="IBM Plex Sans Light" panose="020B0403050203000203" pitchFamily="34" charset="0"/>
              </a:rPr>
              <a:t>Draw on memory, world knowledge, and imagination</a:t>
            </a:r>
          </a:p>
          <a:p>
            <a:pPr>
              <a:spcBef>
                <a:spcPts val="400"/>
              </a:spcBef>
            </a:pPr>
            <a:r>
              <a:rPr lang="en-US" sz="1800" dirty="0">
                <a:solidFill>
                  <a:srgbClr val="000000"/>
                </a:solidFill>
                <a:latin typeface="IBM Plex Sans Light" panose="020B0403050203000203" pitchFamily="34" charset="0"/>
              </a:rPr>
              <a:t>Speak with goals, motives, and sometimes hidden agendas</a:t>
            </a:r>
          </a:p>
          <a:p>
            <a:pPr>
              <a:spcBef>
                <a:spcPts val="400"/>
              </a:spcBef>
            </a:pPr>
            <a:r>
              <a:rPr lang="en-US" sz="1800" dirty="0">
                <a:solidFill>
                  <a:srgbClr val="000000"/>
                </a:solidFill>
                <a:latin typeface="IBM Plex Sans Light" panose="020B0403050203000203" pitchFamily="34" charset="0"/>
              </a:rPr>
              <a:t>Often know what they want to say before speaking</a:t>
            </a:r>
          </a:p>
        </p:txBody>
      </p:sp>
      <p:sp>
        <p:nvSpPr>
          <p:cNvPr id="6" name="TextBox 5">
            <a:extLst>
              <a:ext uri="{FF2B5EF4-FFF2-40B4-BE49-F238E27FC236}">
                <a16:creationId xmlns:a16="http://schemas.microsoft.com/office/drawing/2014/main" id="{5548D53F-A97F-6709-251D-99ADB943917C}"/>
              </a:ext>
            </a:extLst>
          </p:cNvPr>
          <p:cNvSpPr txBox="1"/>
          <p:nvPr/>
        </p:nvSpPr>
        <p:spPr>
          <a:xfrm>
            <a:off x="740466" y="475734"/>
            <a:ext cx="8771834" cy="646331"/>
          </a:xfrm>
          <a:prstGeom prst="rect">
            <a:avLst/>
          </a:prstGeom>
          <a:noFill/>
        </p:spPr>
        <p:txBody>
          <a:bodyPr wrap="square">
            <a:spAutoFit/>
          </a:bodyPr>
          <a:lstStyle/>
          <a:p>
            <a:pPr marL="0" indent="0">
              <a:buNone/>
            </a:pPr>
            <a:r>
              <a:rPr lang="en-US" sz="3600" dirty="0">
                <a:solidFill>
                  <a:schemeClr val="accent1"/>
                </a:solidFill>
                <a:latin typeface="IBM Plex Sans" panose="020B0503050203000203" pitchFamily="34" charset="0"/>
              </a:rPr>
              <a:t>Do LLMs think/reason like humans?</a:t>
            </a:r>
          </a:p>
        </p:txBody>
      </p:sp>
    </p:spTree>
    <p:extLst>
      <p:ext uri="{BB962C8B-B14F-4D97-AF65-F5344CB8AC3E}">
        <p14:creationId xmlns:p14="http://schemas.microsoft.com/office/powerpoint/2010/main" val="749928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DACE-8775-78B6-49D1-A83FAC0EE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1CCCF7-9D75-CC69-CF2D-37B86872333C}"/>
              </a:ext>
            </a:extLst>
          </p:cNvPr>
          <p:cNvSpPr>
            <a:spLocks noGrp="1"/>
          </p:cNvSpPr>
          <p:nvPr>
            <p:ph type="title"/>
          </p:nvPr>
        </p:nvSpPr>
        <p:spPr>
          <a:xfrm>
            <a:off x="838200" y="365125"/>
            <a:ext cx="10515600" cy="1235075"/>
          </a:xfrm>
        </p:spPr>
        <p:txBody>
          <a:bodyPr>
            <a:normAutofit/>
          </a:bodyPr>
          <a:lstStyle/>
          <a:p>
            <a:r>
              <a:rPr lang="en-US" dirty="0"/>
              <a:t>Chain of Thought - </a:t>
            </a:r>
            <a:r>
              <a:rPr lang="en-US" dirty="0" err="1"/>
              <a:t>CoT</a:t>
            </a:r>
            <a:endParaRPr lang="en-US" sz="2400" dirty="0">
              <a:solidFill>
                <a:schemeClr val="accent2"/>
              </a:solidFill>
            </a:endParaRPr>
          </a:p>
        </p:txBody>
      </p:sp>
      <p:sp>
        <p:nvSpPr>
          <p:cNvPr id="3" name="Content Placeholder 2">
            <a:extLst>
              <a:ext uri="{FF2B5EF4-FFF2-40B4-BE49-F238E27FC236}">
                <a16:creationId xmlns:a16="http://schemas.microsoft.com/office/drawing/2014/main" id="{2A53D61C-7811-D242-EA68-E0DEAB3698FD}"/>
              </a:ext>
            </a:extLst>
          </p:cNvPr>
          <p:cNvSpPr>
            <a:spLocks noGrp="1"/>
          </p:cNvSpPr>
          <p:nvPr>
            <p:ph idx="1"/>
          </p:nvPr>
        </p:nvSpPr>
        <p:spPr>
          <a:xfrm>
            <a:off x="838199" y="1788146"/>
            <a:ext cx="5257801" cy="2253138"/>
          </a:xfrm>
        </p:spPr>
        <p:txBody>
          <a:bodyPr>
            <a:normAutofit/>
          </a:bodyPr>
          <a:lstStyle/>
          <a:p>
            <a:pPr>
              <a:spcBef>
                <a:spcPts val="400"/>
              </a:spcBef>
            </a:pPr>
            <a:r>
              <a:rPr lang="en-US" sz="2400" dirty="0">
                <a:latin typeface="IBM Plex Sans Light" panose="020B0403050203000203" pitchFamily="34" charset="0"/>
              </a:rPr>
              <a:t>Step-by-Step Reasoning</a:t>
            </a:r>
          </a:p>
          <a:p>
            <a:pPr>
              <a:spcBef>
                <a:spcPts val="400"/>
              </a:spcBef>
            </a:pPr>
            <a:r>
              <a:rPr lang="en-US" sz="2400" dirty="0">
                <a:latin typeface="IBM Plex Sans Light" panose="020B0403050203000203" pitchFamily="34" charset="0"/>
              </a:rPr>
              <a:t>Improves Accuracy</a:t>
            </a:r>
          </a:p>
          <a:p>
            <a:pPr>
              <a:spcBef>
                <a:spcPts val="400"/>
              </a:spcBef>
            </a:pPr>
            <a:r>
              <a:rPr lang="en-US" sz="2400" dirty="0">
                <a:latin typeface="IBM Plex Sans Light" panose="020B0403050203000203" pitchFamily="34" charset="0"/>
              </a:rPr>
              <a:t>Explainability</a:t>
            </a:r>
          </a:p>
          <a:p>
            <a:pPr>
              <a:spcBef>
                <a:spcPts val="400"/>
              </a:spcBef>
            </a:pPr>
            <a:r>
              <a:rPr lang="en-US" sz="2400" dirty="0">
                <a:latin typeface="IBM Plex Sans Light" panose="020B0403050203000203" pitchFamily="34" charset="0"/>
              </a:rPr>
              <a:t>Debugging</a:t>
            </a:r>
          </a:p>
        </p:txBody>
      </p:sp>
      <p:pic>
        <p:nvPicPr>
          <p:cNvPr id="5" name="Picture 4" descr="A white background with black text&#10;&#10;Description automatically generated">
            <a:extLst>
              <a:ext uri="{FF2B5EF4-FFF2-40B4-BE49-F238E27FC236}">
                <a16:creationId xmlns:a16="http://schemas.microsoft.com/office/drawing/2014/main" id="{678A88C3-8F82-086D-A950-957A74B1852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164218" y="1578326"/>
            <a:ext cx="3527835" cy="882779"/>
          </a:xfrm>
          <a:prstGeom prst="rect">
            <a:avLst/>
          </a:prstGeom>
        </p:spPr>
      </p:pic>
      <p:sp>
        <p:nvSpPr>
          <p:cNvPr id="6" name="TextBox 5">
            <a:extLst>
              <a:ext uri="{FF2B5EF4-FFF2-40B4-BE49-F238E27FC236}">
                <a16:creationId xmlns:a16="http://schemas.microsoft.com/office/drawing/2014/main" id="{5E7DD59D-6779-1CEF-B274-92D9F73289DF}"/>
              </a:ext>
            </a:extLst>
          </p:cNvPr>
          <p:cNvSpPr txBox="1"/>
          <p:nvPr/>
        </p:nvSpPr>
        <p:spPr>
          <a:xfrm>
            <a:off x="6660967" y="2964580"/>
            <a:ext cx="1439022" cy="923330"/>
          </a:xfrm>
          <a:prstGeom prst="rect">
            <a:avLst/>
          </a:prstGeom>
          <a:noFill/>
        </p:spPr>
        <p:txBody>
          <a:bodyPr wrap="square">
            <a:spAutoFit/>
          </a:bodyPr>
          <a:lstStyle/>
          <a:p>
            <a:pPr algn="r"/>
            <a:r>
              <a:rPr lang="en-US" dirty="0">
                <a:solidFill>
                  <a:srgbClr val="518233"/>
                </a:solidFill>
                <a:effectLst/>
                <a:latin typeface="IBM Plex Sans" panose="020B0503050203000203" pitchFamily="34" charset="0"/>
              </a:rPr>
              <a:t>Chain-of-thought prompting </a:t>
            </a:r>
            <a:endParaRPr lang="en-US" dirty="0">
              <a:latin typeface="IBM Plex Sans" panose="020B0503050203000203" pitchFamily="34" charset="0"/>
            </a:endParaRPr>
          </a:p>
        </p:txBody>
      </p:sp>
      <p:pic>
        <p:nvPicPr>
          <p:cNvPr id="8" name="Picture 7" descr="A white background with black text&#10;&#10;Description automatically generated">
            <a:extLst>
              <a:ext uri="{FF2B5EF4-FFF2-40B4-BE49-F238E27FC236}">
                <a16:creationId xmlns:a16="http://schemas.microsoft.com/office/drawing/2014/main" id="{9DEE1109-89B9-DCEF-A502-9ECAAA9B410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8164217" y="2807939"/>
            <a:ext cx="3527836" cy="1235075"/>
          </a:xfrm>
          <a:prstGeom prst="rect">
            <a:avLst/>
          </a:prstGeom>
        </p:spPr>
      </p:pic>
      <p:sp>
        <p:nvSpPr>
          <p:cNvPr id="9" name="TextBox 8">
            <a:extLst>
              <a:ext uri="{FF2B5EF4-FFF2-40B4-BE49-F238E27FC236}">
                <a16:creationId xmlns:a16="http://schemas.microsoft.com/office/drawing/2014/main" id="{C751085D-BACA-4FE0-156C-5CAB70F36900}"/>
              </a:ext>
            </a:extLst>
          </p:cNvPr>
          <p:cNvSpPr txBox="1"/>
          <p:nvPr/>
        </p:nvSpPr>
        <p:spPr>
          <a:xfrm>
            <a:off x="6635576" y="1704417"/>
            <a:ext cx="1464413" cy="646331"/>
          </a:xfrm>
          <a:prstGeom prst="rect">
            <a:avLst/>
          </a:prstGeom>
          <a:noFill/>
        </p:spPr>
        <p:txBody>
          <a:bodyPr wrap="square">
            <a:spAutoFit/>
          </a:bodyPr>
          <a:lstStyle/>
          <a:p>
            <a:pPr algn="r"/>
            <a:r>
              <a:rPr lang="en-US" dirty="0">
                <a:solidFill>
                  <a:srgbClr val="518233"/>
                </a:solidFill>
                <a:effectLst/>
                <a:latin typeface="IBM Plex Sans" panose="020B0503050203000203" pitchFamily="34" charset="0"/>
              </a:rPr>
              <a:t> Standard prompting</a:t>
            </a:r>
            <a:endParaRPr lang="en-US" dirty="0">
              <a:latin typeface="IBM Plex Sans" panose="020B0503050203000203" pitchFamily="34" charset="0"/>
            </a:endParaRPr>
          </a:p>
        </p:txBody>
      </p:sp>
      <p:pic>
        <p:nvPicPr>
          <p:cNvPr id="10" name="Picture 9" descr="A graph of different numbers and a line&#10;&#10;Description automatically generated with medium confidence">
            <a:extLst>
              <a:ext uri="{FF2B5EF4-FFF2-40B4-BE49-F238E27FC236}">
                <a16:creationId xmlns:a16="http://schemas.microsoft.com/office/drawing/2014/main" id="{5BE1CC1E-8673-1409-0B30-40982684848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816443" y="4388118"/>
            <a:ext cx="8567699" cy="2380705"/>
          </a:xfrm>
          <a:prstGeom prst="rect">
            <a:avLst/>
          </a:prstGeom>
        </p:spPr>
      </p:pic>
      <p:sp>
        <p:nvSpPr>
          <p:cNvPr id="11" name="TextBox 10">
            <a:extLst>
              <a:ext uri="{FF2B5EF4-FFF2-40B4-BE49-F238E27FC236}">
                <a16:creationId xmlns:a16="http://schemas.microsoft.com/office/drawing/2014/main" id="{038B127A-D0A0-B6F9-649C-25E9D21A1453}"/>
              </a:ext>
            </a:extLst>
          </p:cNvPr>
          <p:cNvSpPr txBox="1"/>
          <p:nvPr/>
        </p:nvSpPr>
        <p:spPr>
          <a:xfrm>
            <a:off x="2395152" y="6492875"/>
            <a:ext cx="1866364" cy="276999"/>
          </a:xfrm>
          <a:prstGeom prst="rect">
            <a:avLst/>
          </a:prstGeom>
          <a:noFill/>
        </p:spPr>
        <p:txBody>
          <a:bodyPr wrap="square">
            <a:spAutoFit/>
          </a:bodyPr>
          <a:lstStyle/>
          <a:p>
            <a:r>
              <a:rPr lang="en-US" sz="1200" dirty="0">
                <a:solidFill>
                  <a:schemeClr val="bg1">
                    <a:lumMod val="65000"/>
                  </a:schemeClr>
                </a:solidFill>
                <a:effectLst/>
                <a:latin typeface="Helvetica" pitchFamily="2" charset="0"/>
              </a:rPr>
              <a:t>[Wei et al 2022]</a:t>
            </a:r>
          </a:p>
        </p:txBody>
      </p:sp>
    </p:spTree>
    <p:extLst>
      <p:ext uri="{BB962C8B-B14F-4D97-AF65-F5344CB8AC3E}">
        <p14:creationId xmlns:p14="http://schemas.microsoft.com/office/powerpoint/2010/main" val="2032180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6D067-CAC4-AA59-6727-ED5AB511407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C67A8C9F-9494-5775-82FB-35672F2B49E6}"/>
              </a:ext>
            </a:extLst>
          </p:cNvPr>
          <p:cNvGrpSpPr/>
          <p:nvPr/>
        </p:nvGrpSpPr>
        <p:grpSpPr>
          <a:xfrm>
            <a:off x="6312352" y="1177997"/>
            <a:ext cx="5479614" cy="5092859"/>
            <a:chOff x="6312352" y="1177997"/>
            <a:chExt cx="5479614" cy="5092859"/>
          </a:xfrm>
        </p:grpSpPr>
        <p:grpSp>
          <p:nvGrpSpPr>
            <p:cNvPr id="15" name="Group 14">
              <a:extLst>
                <a:ext uri="{FF2B5EF4-FFF2-40B4-BE49-F238E27FC236}">
                  <a16:creationId xmlns:a16="http://schemas.microsoft.com/office/drawing/2014/main" id="{264AD88C-4DDB-8903-E33F-02D2E5415E52}"/>
                </a:ext>
              </a:extLst>
            </p:cNvPr>
            <p:cNvGrpSpPr/>
            <p:nvPr/>
          </p:nvGrpSpPr>
          <p:grpSpPr>
            <a:xfrm>
              <a:off x="6312352" y="1177997"/>
              <a:ext cx="5479614" cy="5092859"/>
              <a:chOff x="6485836" y="997698"/>
              <a:chExt cx="5479614" cy="5092859"/>
            </a:xfrm>
          </p:grpSpPr>
          <p:pic>
            <p:nvPicPr>
              <p:cNvPr id="9" name="Picture 8">
                <a:extLst>
                  <a:ext uri="{FF2B5EF4-FFF2-40B4-BE49-F238E27FC236}">
                    <a16:creationId xmlns:a16="http://schemas.microsoft.com/office/drawing/2014/main" id="{C85151C7-1B94-760F-03FD-DDFD57BFDD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85836" y="997698"/>
                <a:ext cx="5479614" cy="3606958"/>
              </a:xfrm>
              <a:prstGeom prst="rect">
                <a:avLst/>
              </a:prstGeom>
            </p:spPr>
          </p:pic>
          <p:pic>
            <p:nvPicPr>
              <p:cNvPr id="7" name="Picture 6">
                <a:extLst>
                  <a:ext uri="{FF2B5EF4-FFF2-40B4-BE49-F238E27FC236}">
                    <a16:creationId xmlns:a16="http://schemas.microsoft.com/office/drawing/2014/main" id="{805F0580-FF68-5515-BA12-BDD26F24C8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85836" y="2931661"/>
                <a:ext cx="5479614" cy="3158896"/>
              </a:xfrm>
              <a:prstGeom prst="rect">
                <a:avLst/>
              </a:prstGeom>
            </p:spPr>
          </p:pic>
        </p:grpSp>
        <p:sp>
          <p:nvSpPr>
            <p:cNvPr id="3" name="Rectangle 2">
              <a:extLst>
                <a:ext uri="{FF2B5EF4-FFF2-40B4-BE49-F238E27FC236}">
                  <a16:creationId xmlns:a16="http://schemas.microsoft.com/office/drawing/2014/main" id="{3F101AFA-35D2-78B7-F9CB-9AD6AB7A29BE}"/>
                </a:ext>
              </a:extLst>
            </p:cNvPr>
            <p:cNvSpPr/>
            <p:nvPr/>
          </p:nvSpPr>
          <p:spPr>
            <a:xfrm>
              <a:off x="9071716" y="1600607"/>
              <a:ext cx="887190" cy="210064"/>
            </a:xfrm>
            <a:prstGeom prst="rect">
              <a:avLst/>
            </a:prstGeom>
            <a:solidFill>
              <a:srgbClr val="FF85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4EF50A-3E44-3086-8EDD-5E945DC7EE97}"/>
              </a:ext>
            </a:extLst>
          </p:cNvPr>
          <p:cNvSpPr>
            <a:spLocks noGrp="1"/>
          </p:cNvSpPr>
          <p:nvPr>
            <p:ph type="title"/>
          </p:nvPr>
        </p:nvSpPr>
        <p:spPr>
          <a:xfrm>
            <a:off x="332013" y="365125"/>
            <a:ext cx="10515600" cy="859993"/>
          </a:xfrm>
        </p:spPr>
        <p:txBody>
          <a:bodyPr/>
          <a:lstStyle/>
          <a:p>
            <a:r>
              <a:rPr lang="en-US" dirty="0"/>
              <a:t>Zero-shot </a:t>
            </a:r>
            <a:r>
              <a:rPr lang="en-US" dirty="0" err="1"/>
              <a:t>CoT</a:t>
            </a:r>
            <a:endParaRPr lang="en-US" dirty="0"/>
          </a:p>
        </p:txBody>
      </p:sp>
      <p:pic>
        <p:nvPicPr>
          <p:cNvPr id="11" name="Picture 10">
            <a:extLst>
              <a:ext uri="{FF2B5EF4-FFF2-40B4-BE49-F238E27FC236}">
                <a16:creationId xmlns:a16="http://schemas.microsoft.com/office/drawing/2014/main" id="{E6B8DFCB-7D6A-EADE-B10A-89FA4638847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32013" y="1177997"/>
            <a:ext cx="5666015" cy="1938514"/>
          </a:xfrm>
          <a:prstGeom prst="rect">
            <a:avLst/>
          </a:prstGeom>
        </p:spPr>
      </p:pic>
      <p:sp>
        <p:nvSpPr>
          <p:cNvPr id="13" name="TextBox 12">
            <a:extLst>
              <a:ext uri="{FF2B5EF4-FFF2-40B4-BE49-F238E27FC236}">
                <a16:creationId xmlns:a16="http://schemas.microsoft.com/office/drawing/2014/main" id="{8A37F37B-0126-3454-8BF4-4B78C3DCAAAB}"/>
              </a:ext>
            </a:extLst>
          </p:cNvPr>
          <p:cNvSpPr txBox="1"/>
          <p:nvPr/>
        </p:nvSpPr>
        <p:spPr>
          <a:xfrm>
            <a:off x="213632" y="6488668"/>
            <a:ext cx="6098720" cy="369332"/>
          </a:xfrm>
          <a:prstGeom prst="rect">
            <a:avLst/>
          </a:prstGeom>
          <a:noFill/>
        </p:spPr>
        <p:txBody>
          <a:bodyPr wrap="square">
            <a:spAutoFit/>
          </a:bodyPr>
          <a:lstStyle/>
          <a:p>
            <a:r>
              <a:rPr lang="en-US" sz="1800" dirty="0">
                <a:solidFill>
                  <a:srgbClr val="425168"/>
                </a:solidFill>
                <a:effectLst/>
                <a:latin typeface="Tenorite" pitchFamily="2" charset="0"/>
              </a:rPr>
              <a:t>[Kojima et al 2022] </a:t>
            </a:r>
            <a:endParaRPr lang="en-US" dirty="0">
              <a:effectLst/>
            </a:endParaRPr>
          </a:p>
        </p:txBody>
      </p:sp>
      <p:sp>
        <p:nvSpPr>
          <p:cNvPr id="14" name="Multiply 13">
            <a:extLst>
              <a:ext uri="{FF2B5EF4-FFF2-40B4-BE49-F238E27FC236}">
                <a16:creationId xmlns:a16="http://schemas.microsoft.com/office/drawing/2014/main" id="{C9FF1364-36AA-0E5D-25D6-ADE9BD42BBA8}"/>
              </a:ext>
            </a:extLst>
          </p:cNvPr>
          <p:cNvSpPr/>
          <p:nvPr/>
        </p:nvSpPr>
        <p:spPr>
          <a:xfrm>
            <a:off x="4857750" y="2396225"/>
            <a:ext cx="1140278" cy="1140278"/>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0022CD68-12F5-2360-C727-2ACA68048555}"/>
              </a:ext>
            </a:extLst>
          </p:cNvPr>
          <p:cNvPicPr>
            <a:picLocks noChangeAspect="1"/>
          </p:cNvPicPr>
          <p:nvPr/>
        </p:nvPicPr>
        <p:blipFill>
          <a:blip r:embed="rId6">
            <a:extLs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a:off x="10609465" y="5410863"/>
            <a:ext cx="1051377" cy="859993"/>
          </a:xfrm>
          <a:prstGeom prst="rect">
            <a:avLst/>
          </a:prstGeom>
        </p:spPr>
      </p:pic>
    </p:spTree>
    <p:custDataLst>
      <p:tags r:id="rId1"/>
    </p:custDataLst>
    <p:extLst>
      <p:ext uri="{BB962C8B-B14F-4D97-AF65-F5344CB8AC3E}">
        <p14:creationId xmlns:p14="http://schemas.microsoft.com/office/powerpoint/2010/main" val="321861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17894-25A4-10D1-5B11-6373234B3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3DEF5-852F-E22C-01B9-BD382FF908E1}"/>
              </a:ext>
            </a:extLst>
          </p:cNvPr>
          <p:cNvSpPr>
            <a:spLocks noGrp="1"/>
          </p:cNvSpPr>
          <p:nvPr>
            <p:ph type="title"/>
          </p:nvPr>
        </p:nvSpPr>
        <p:spPr/>
        <p:txBody>
          <a:bodyPr/>
          <a:lstStyle/>
          <a:p>
            <a:r>
              <a:rPr lang="en-US" dirty="0"/>
              <a:t>Advanced </a:t>
            </a:r>
            <a:r>
              <a:rPr lang="en-US" dirty="0" err="1"/>
              <a:t>CoTs</a:t>
            </a:r>
            <a:r>
              <a:rPr lang="en-US" dirty="0"/>
              <a:t> (without verifiers)</a:t>
            </a:r>
          </a:p>
        </p:txBody>
      </p:sp>
      <p:sp>
        <p:nvSpPr>
          <p:cNvPr id="5" name="Oval 4">
            <a:extLst>
              <a:ext uri="{FF2B5EF4-FFF2-40B4-BE49-F238E27FC236}">
                <a16:creationId xmlns:a16="http://schemas.microsoft.com/office/drawing/2014/main" id="{D33CE424-FF7E-E577-5151-FC838CE64546}"/>
              </a:ext>
            </a:extLst>
          </p:cNvPr>
          <p:cNvSpPr/>
          <p:nvPr/>
        </p:nvSpPr>
        <p:spPr>
          <a:xfrm>
            <a:off x="2180908"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10" name="Oval 9">
            <a:extLst>
              <a:ext uri="{FF2B5EF4-FFF2-40B4-BE49-F238E27FC236}">
                <a16:creationId xmlns:a16="http://schemas.microsoft.com/office/drawing/2014/main" id="{DDE67B25-4796-6ED2-DD46-7062F0D582C3}"/>
              </a:ext>
            </a:extLst>
          </p:cNvPr>
          <p:cNvSpPr/>
          <p:nvPr/>
        </p:nvSpPr>
        <p:spPr>
          <a:xfrm>
            <a:off x="2138685"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19" name="Straight Arrow Connector 18">
            <a:extLst>
              <a:ext uri="{FF2B5EF4-FFF2-40B4-BE49-F238E27FC236}">
                <a16:creationId xmlns:a16="http://schemas.microsoft.com/office/drawing/2014/main" id="{B3BFD963-50F9-BA36-31F4-A9441D893C12}"/>
              </a:ext>
            </a:extLst>
          </p:cNvPr>
          <p:cNvCxnSpPr>
            <a:cxnSpLocks/>
            <a:stCxn id="5" idx="4"/>
            <a:endCxn id="10" idx="0"/>
          </p:cNvCxnSpPr>
          <p:nvPr/>
        </p:nvCxnSpPr>
        <p:spPr>
          <a:xfrm>
            <a:off x="2638108" y="2380245"/>
            <a:ext cx="1" cy="2884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AF993A8-44FD-AFF7-8FD4-98D102083458}"/>
              </a:ext>
            </a:extLst>
          </p:cNvPr>
          <p:cNvSpPr/>
          <p:nvPr/>
        </p:nvSpPr>
        <p:spPr>
          <a:xfrm>
            <a:off x="4924427"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B214DA19-9321-8AEC-2A29-FB9ABBA57B38}"/>
              </a:ext>
            </a:extLst>
          </p:cNvPr>
          <p:cNvSpPr/>
          <p:nvPr/>
        </p:nvSpPr>
        <p:spPr>
          <a:xfrm>
            <a:off x="5271813" y="269105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6787284-04A6-5C7B-CBF0-3769C7AC29FD}"/>
              </a:ext>
            </a:extLst>
          </p:cNvPr>
          <p:cNvSpPr/>
          <p:nvPr/>
        </p:nvSpPr>
        <p:spPr>
          <a:xfrm>
            <a:off x="4868054" y="3315180"/>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7A13C4B-9DD0-BB6A-5A5A-10C815017D53}"/>
              </a:ext>
            </a:extLst>
          </p:cNvPr>
          <p:cNvSpPr/>
          <p:nvPr/>
        </p:nvSpPr>
        <p:spPr>
          <a:xfrm>
            <a:off x="5081808" y="396552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BC2C6F84-0FC4-EC35-B712-1E8968A44046}"/>
              </a:ext>
            </a:extLst>
          </p:cNvPr>
          <p:cNvSpPr/>
          <p:nvPr/>
        </p:nvSpPr>
        <p:spPr>
          <a:xfrm>
            <a:off x="4927429" y="455252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Oval 37">
            <a:extLst>
              <a:ext uri="{FF2B5EF4-FFF2-40B4-BE49-F238E27FC236}">
                <a16:creationId xmlns:a16="http://schemas.microsoft.com/office/drawing/2014/main" id="{B48D1FE8-8D9D-D4D9-65D3-17ADEC1DF7DE}"/>
              </a:ext>
            </a:extLst>
          </p:cNvPr>
          <p:cNvSpPr/>
          <p:nvPr/>
        </p:nvSpPr>
        <p:spPr>
          <a:xfrm>
            <a:off x="4882204"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9" name="Straight Arrow Connector 38">
            <a:extLst>
              <a:ext uri="{FF2B5EF4-FFF2-40B4-BE49-F238E27FC236}">
                <a16:creationId xmlns:a16="http://schemas.microsoft.com/office/drawing/2014/main" id="{2A935A26-A8E2-6EB7-AE15-953B7D54E3ED}"/>
              </a:ext>
            </a:extLst>
          </p:cNvPr>
          <p:cNvCxnSpPr>
            <a:stCxn id="33" idx="4"/>
            <a:endCxn id="34" idx="0"/>
          </p:cNvCxnSpPr>
          <p:nvPr/>
        </p:nvCxnSpPr>
        <p:spPr>
          <a:xfrm>
            <a:off x="5381627" y="2380245"/>
            <a:ext cx="190005"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D38E4C-4522-167B-51B5-9A08894A4CE1}"/>
              </a:ext>
            </a:extLst>
          </p:cNvPr>
          <p:cNvCxnSpPr>
            <a:cxnSpLocks/>
            <a:stCxn id="34" idx="2"/>
            <a:endCxn id="35" idx="0"/>
          </p:cNvCxnSpPr>
          <p:nvPr/>
        </p:nvCxnSpPr>
        <p:spPr>
          <a:xfrm flipH="1">
            <a:off x="5167873" y="2993465"/>
            <a:ext cx="40375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399A0A-29C7-652A-096F-86D05969478A}"/>
              </a:ext>
            </a:extLst>
          </p:cNvPr>
          <p:cNvCxnSpPr>
            <a:cxnSpLocks/>
            <a:stCxn id="35" idx="2"/>
            <a:endCxn id="36" idx="0"/>
          </p:cNvCxnSpPr>
          <p:nvPr/>
        </p:nvCxnSpPr>
        <p:spPr>
          <a:xfrm>
            <a:off x="5167873" y="3617592"/>
            <a:ext cx="21375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148CBE9-2486-9FFC-7CCE-8D021FDE5F04}"/>
              </a:ext>
            </a:extLst>
          </p:cNvPr>
          <p:cNvCxnSpPr>
            <a:cxnSpLocks/>
            <a:stCxn id="37" idx="2"/>
            <a:endCxn id="38" idx="0"/>
          </p:cNvCxnSpPr>
          <p:nvPr/>
        </p:nvCxnSpPr>
        <p:spPr>
          <a:xfrm>
            <a:off x="5227248" y="4854939"/>
            <a:ext cx="154380" cy="41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74FDBBD-83E6-7E9D-8B3B-FD9E96AA35BA}"/>
              </a:ext>
            </a:extLst>
          </p:cNvPr>
          <p:cNvCxnSpPr>
            <a:cxnSpLocks/>
            <a:stCxn id="36" idx="2"/>
            <a:endCxn id="37" idx="0"/>
          </p:cNvCxnSpPr>
          <p:nvPr/>
        </p:nvCxnSpPr>
        <p:spPr>
          <a:xfrm flipH="1">
            <a:off x="5227248" y="4267941"/>
            <a:ext cx="154379" cy="284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CC2B18B-1936-A25D-90A9-0765719AE9EE}"/>
              </a:ext>
            </a:extLst>
          </p:cNvPr>
          <p:cNvSpPr/>
          <p:nvPr/>
        </p:nvSpPr>
        <p:spPr>
          <a:xfrm>
            <a:off x="8409419" y="1981000"/>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48" name="Rounded Rectangle 47">
            <a:extLst>
              <a:ext uri="{FF2B5EF4-FFF2-40B4-BE49-F238E27FC236}">
                <a16:creationId xmlns:a16="http://schemas.microsoft.com/office/drawing/2014/main" id="{736AA788-E016-EB42-C2BE-55A45ED180AF}"/>
              </a:ext>
            </a:extLst>
          </p:cNvPr>
          <p:cNvSpPr/>
          <p:nvPr/>
        </p:nvSpPr>
        <p:spPr>
          <a:xfrm>
            <a:off x="7552850"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A2E0D3E6-3A40-B819-F8E5-ABFAA236FA2E}"/>
              </a:ext>
            </a:extLst>
          </p:cNvPr>
          <p:cNvSpPr/>
          <p:nvPr/>
        </p:nvSpPr>
        <p:spPr>
          <a:xfrm>
            <a:off x="7530283"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E3FC3C87-61E7-2ACE-ABFA-D20053C98CE5}"/>
              </a:ext>
            </a:extLst>
          </p:cNvPr>
          <p:cNvSpPr/>
          <p:nvPr/>
        </p:nvSpPr>
        <p:spPr>
          <a:xfrm>
            <a:off x="7600351"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C49D350F-8C6A-BF76-6DCF-EA2EA0746359}"/>
              </a:ext>
            </a:extLst>
          </p:cNvPr>
          <p:cNvSpPr/>
          <p:nvPr/>
        </p:nvSpPr>
        <p:spPr>
          <a:xfrm>
            <a:off x="8367196" y="5265113"/>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53" name="Straight Arrow Connector 52">
            <a:extLst>
              <a:ext uri="{FF2B5EF4-FFF2-40B4-BE49-F238E27FC236}">
                <a16:creationId xmlns:a16="http://schemas.microsoft.com/office/drawing/2014/main" id="{5A18A1B1-8B2C-47D2-5AF3-0F81D17254F1}"/>
              </a:ext>
            </a:extLst>
          </p:cNvPr>
          <p:cNvCxnSpPr>
            <a:stCxn id="47" idx="4"/>
            <a:endCxn id="48" idx="0"/>
          </p:cNvCxnSpPr>
          <p:nvPr/>
        </p:nvCxnSpPr>
        <p:spPr>
          <a:xfrm flipH="1">
            <a:off x="7852669" y="2380245"/>
            <a:ext cx="101395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3D77EC9-20B8-A4DA-3042-87B47F0EC6DD}"/>
              </a:ext>
            </a:extLst>
          </p:cNvPr>
          <p:cNvCxnSpPr>
            <a:cxnSpLocks/>
            <a:stCxn id="48" idx="2"/>
            <a:endCxn id="49" idx="0"/>
          </p:cNvCxnSpPr>
          <p:nvPr/>
        </p:nvCxnSpPr>
        <p:spPr>
          <a:xfrm flipH="1">
            <a:off x="7830102" y="3144671"/>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4FFCD68-B9E8-E56F-5DBB-60397BB7D247}"/>
              </a:ext>
            </a:extLst>
          </p:cNvPr>
          <p:cNvCxnSpPr>
            <a:cxnSpLocks/>
            <a:stCxn id="49" idx="2"/>
            <a:endCxn id="50" idx="0"/>
          </p:cNvCxnSpPr>
          <p:nvPr/>
        </p:nvCxnSpPr>
        <p:spPr>
          <a:xfrm>
            <a:off x="7830102" y="3768798"/>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387600E-E5AC-EB0E-A29B-CD44D2C8015F}"/>
              </a:ext>
            </a:extLst>
          </p:cNvPr>
          <p:cNvCxnSpPr>
            <a:cxnSpLocks/>
            <a:stCxn id="47" idx="4"/>
            <a:endCxn id="67" idx="0"/>
          </p:cNvCxnSpPr>
          <p:nvPr/>
        </p:nvCxnSpPr>
        <p:spPr>
          <a:xfrm>
            <a:off x="8866619" y="2380245"/>
            <a:ext cx="803792"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a:extLst>
              <a:ext uri="{FF2B5EF4-FFF2-40B4-BE49-F238E27FC236}">
                <a16:creationId xmlns:a16="http://schemas.microsoft.com/office/drawing/2014/main" id="{C0D9472A-789B-05CA-4CA4-9810070BA30E}"/>
              </a:ext>
            </a:extLst>
          </p:cNvPr>
          <p:cNvSpPr/>
          <p:nvPr/>
        </p:nvSpPr>
        <p:spPr>
          <a:xfrm>
            <a:off x="9370592"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0F82E4D9-A7C0-2E88-6565-EE14F0F541A0}"/>
              </a:ext>
            </a:extLst>
          </p:cNvPr>
          <p:cNvSpPr/>
          <p:nvPr/>
        </p:nvSpPr>
        <p:spPr>
          <a:xfrm>
            <a:off x="9477471"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9" name="Rounded Rectangle 68">
            <a:extLst>
              <a:ext uri="{FF2B5EF4-FFF2-40B4-BE49-F238E27FC236}">
                <a16:creationId xmlns:a16="http://schemas.microsoft.com/office/drawing/2014/main" id="{769BDA30-D610-F14C-389B-BAA25BE5F161}"/>
              </a:ext>
            </a:extLst>
          </p:cNvPr>
          <p:cNvSpPr/>
          <p:nvPr/>
        </p:nvSpPr>
        <p:spPr>
          <a:xfrm>
            <a:off x="9156837"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524E7747-D78B-2CD7-82E5-A77BF156FD2F}"/>
              </a:ext>
            </a:extLst>
          </p:cNvPr>
          <p:cNvCxnSpPr>
            <a:cxnSpLocks/>
            <a:stCxn id="67" idx="2"/>
            <a:endCxn id="68" idx="0"/>
          </p:cNvCxnSpPr>
          <p:nvPr/>
        </p:nvCxnSpPr>
        <p:spPr>
          <a:xfrm>
            <a:off x="9670411" y="3144671"/>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A2A5CFE-FB2C-2F2C-8F4D-B568CA52EE1B}"/>
              </a:ext>
            </a:extLst>
          </p:cNvPr>
          <p:cNvCxnSpPr>
            <a:cxnSpLocks/>
            <a:stCxn id="68" idx="2"/>
            <a:endCxn id="69" idx="0"/>
          </p:cNvCxnSpPr>
          <p:nvPr/>
        </p:nvCxnSpPr>
        <p:spPr>
          <a:xfrm flipH="1">
            <a:off x="9456656" y="3768798"/>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a:extLst>
              <a:ext uri="{FF2B5EF4-FFF2-40B4-BE49-F238E27FC236}">
                <a16:creationId xmlns:a16="http://schemas.microsoft.com/office/drawing/2014/main" id="{E628E8BF-8426-29B2-A6EB-D4AB75A67FEB}"/>
              </a:ext>
            </a:extLst>
          </p:cNvPr>
          <p:cNvSpPr/>
          <p:nvPr/>
        </p:nvSpPr>
        <p:spPr>
          <a:xfrm>
            <a:off x="8574654" y="284225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3834B5D1-D9E8-09A5-0CF6-39E8D3A656F6}"/>
              </a:ext>
            </a:extLst>
          </p:cNvPr>
          <p:cNvSpPr/>
          <p:nvPr/>
        </p:nvSpPr>
        <p:spPr>
          <a:xfrm>
            <a:off x="8479654" y="346638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98B38E2C-BEC4-332A-507E-45883BF4152F}"/>
              </a:ext>
            </a:extLst>
          </p:cNvPr>
          <p:cNvSpPr/>
          <p:nvPr/>
        </p:nvSpPr>
        <p:spPr>
          <a:xfrm>
            <a:off x="8349025" y="4116735"/>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C7491161-2B46-6C13-B736-62F6FA9F9F28}"/>
              </a:ext>
            </a:extLst>
          </p:cNvPr>
          <p:cNvCxnSpPr>
            <a:cxnSpLocks/>
            <a:stCxn id="72" idx="2"/>
            <a:endCxn id="73" idx="0"/>
          </p:cNvCxnSpPr>
          <p:nvPr/>
        </p:nvCxnSpPr>
        <p:spPr>
          <a:xfrm flipH="1">
            <a:off x="8779473" y="3144671"/>
            <a:ext cx="95000"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6F683E0-927F-9688-AB87-2E8634E302DB}"/>
              </a:ext>
            </a:extLst>
          </p:cNvPr>
          <p:cNvCxnSpPr>
            <a:cxnSpLocks/>
            <a:stCxn id="73" idx="2"/>
            <a:endCxn id="74" idx="0"/>
          </p:cNvCxnSpPr>
          <p:nvPr/>
        </p:nvCxnSpPr>
        <p:spPr>
          <a:xfrm flipH="1">
            <a:off x="8648844" y="3768798"/>
            <a:ext cx="130629"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D397F7DC-B373-27C8-8A83-913F67D10B6C}"/>
              </a:ext>
            </a:extLst>
          </p:cNvPr>
          <p:cNvSpPr/>
          <p:nvPr/>
        </p:nvSpPr>
        <p:spPr>
          <a:xfrm>
            <a:off x="7742855" y="4728379"/>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8" name="Oval 77">
            <a:extLst>
              <a:ext uri="{FF2B5EF4-FFF2-40B4-BE49-F238E27FC236}">
                <a16:creationId xmlns:a16="http://schemas.microsoft.com/office/drawing/2014/main" id="{BA8CC48E-9522-5ED8-E05B-8CCC79C4095C}"/>
              </a:ext>
            </a:extLst>
          </p:cNvPr>
          <p:cNvSpPr/>
          <p:nvPr/>
        </p:nvSpPr>
        <p:spPr>
          <a:xfrm>
            <a:off x="8498612" y="4710367"/>
            <a:ext cx="599639" cy="289143"/>
          </a:xfrm>
          <a:prstGeom prst="ellipse">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79" name="Oval 78">
            <a:extLst>
              <a:ext uri="{FF2B5EF4-FFF2-40B4-BE49-F238E27FC236}">
                <a16:creationId xmlns:a16="http://schemas.microsoft.com/office/drawing/2014/main" id="{082F3C8F-F83B-5C58-EE59-39A14EEA8E1D}"/>
              </a:ext>
            </a:extLst>
          </p:cNvPr>
          <p:cNvSpPr/>
          <p:nvPr/>
        </p:nvSpPr>
        <p:spPr>
          <a:xfrm>
            <a:off x="9278289" y="4710367"/>
            <a:ext cx="599639"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cxnSp>
        <p:nvCxnSpPr>
          <p:cNvPr id="82" name="Straight Arrow Connector 81">
            <a:extLst>
              <a:ext uri="{FF2B5EF4-FFF2-40B4-BE49-F238E27FC236}">
                <a16:creationId xmlns:a16="http://schemas.microsoft.com/office/drawing/2014/main" id="{00C50429-F8F2-3DD3-6C22-F188E6AE7DCE}"/>
              </a:ext>
            </a:extLst>
          </p:cNvPr>
          <p:cNvCxnSpPr>
            <a:cxnSpLocks/>
            <a:stCxn id="47" idx="4"/>
            <a:endCxn id="72" idx="0"/>
          </p:cNvCxnSpPr>
          <p:nvPr/>
        </p:nvCxnSpPr>
        <p:spPr>
          <a:xfrm>
            <a:off x="8866619" y="2380245"/>
            <a:ext cx="785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8525891-C972-4C25-C0A2-404127C4D2D2}"/>
              </a:ext>
            </a:extLst>
          </p:cNvPr>
          <p:cNvCxnSpPr>
            <a:cxnSpLocks/>
            <a:stCxn id="50" idx="2"/>
            <a:endCxn id="77" idx="0"/>
          </p:cNvCxnSpPr>
          <p:nvPr/>
        </p:nvCxnSpPr>
        <p:spPr>
          <a:xfrm>
            <a:off x="7900170" y="4419147"/>
            <a:ext cx="142505" cy="309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CE15F99B-7A0A-DA15-FDEC-948D9139E077}"/>
              </a:ext>
            </a:extLst>
          </p:cNvPr>
          <p:cNvCxnSpPr>
            <a:cxnSpLocks/>
            <a:stCxn id="74" idx="2"/>
            <a:endCxn id="78" idx="0"/>
          </p:cNvCxnSpPr>
          <p:nvPr/>
        </p:nvCxnSpPr>
        <p:spPr>
          <a:xfrm>
            <a:off x="8648844" y="4419147"/>
            <a:ext cx="149588"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BAC0B5A-BF45-A2CA-D2B5-C1AE19E280A7}"/>
              </a:ext>
            </a:extLst>
          </p:cNvPr>
          <p:cNvCxnSpPr>
            <a:cxnSpLocks/>
            <a:stCxn id="69" idx="2"/>
            <a:endCxn id="79" idx="0"/>
          </p:cNvCxnSpPr>
          <p:nvPr/>
        </p:nvCxnSpPr>
        <p:spPr>
          <a:xfrm>
            <a:off x="9456656" y="4419147"/>
            <a:ext cx="121453" cy="29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ight Brace 93">
            <a:extLst>
              <a:ext uri="{FF2B5EF4-FFF2-40B4-BE49-F238E27FC236}">
                <a16:creationId xmlns:a16="http://schemas.microsoft.com/office/drawing/2014/main" id="{0ED2B04C-456C-6B9B-F479-D45B7C2D1B92}"/>
              </a:ext>
            </a:extLst>
          </p:cNvPr>
          <p:cNvSpPr/>
          <p:nvPr/>
        </p:nvSpPr>
        <p:spPr>
          <a:xfrm rot="5400000">
            <a:off x="8351259" y="4701978"/>
            <a:ext cx="117590" cy="8239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AD109708-99D2-443D-29FA-CEF652C32E1B}"/>
              </a:ext>
            </a:extLst>
          </p:cNvPr>
          <p:cNvCxnSpPr>
            <a:cxnSpLocks/>
            <a:stCxn id="94" idx="1"/>
            <a:endCxn id="52" idx="1"/>
          </p:cNvCxnSpPr>
          <p:nvPr/>
        </p:nvCxnSpPr>
        <p:spPr>
          <a:xfrm>
            <a:off x="8410054" y="5172746"/>
            <a:ext cx="103420" cy="150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85D00C29-6DA2-3D49-AD76-3C97EB8CD74B}"/>
              </a:ext>
            </a:extLst>
          </p:cNvPr>
          <p:cNvSpPr txBox="1"/>
          <p:nvPr/>
        </p:nvSpPr>
        <p:spPr>
          <a:xfrm>
            <a:off x="1648316" y="5800986"/>
            <a:ext cx="2040495" cy="400110"/>
          </a:xfrm>
          <a:prstGeom prst="rect">
            <a:avLst/>
          </a:prstGeom>
          <a:noFill/>
        </p:spPr>
        <p:txBody>
          <a:bodyPr wrap="none" rtlCol="0">
            <a:spAutoFit/>
          </a:bodyPr>
          <a:lstStyle/>
          <a:p>
            <a:r>
              <a:rPr lang="en-US" sz="2000" dirty="0">
                <a:solidFill>
                  <a:schemeClr val="bg1">
                    <a:lumMod val="50000"/>
                  </a:schemeClr>
                </a:solidFill>
              </a:rPr>
              <a:t>Simple Prompting</a:t>
            </a:r>
          </a:p>
        </p:txBody>
      </p:sp>
      <p:sp>
        <p:nvSpPr>
          <p:cNvPr id="145" name="TextBox 144">
            <a:extLst>
              <a:ext uri="{FF2B5EF4-FFF2-40B4-BE49-F238E27FC236}">
                <a16:creationId xmlns:a16="http://schemas.microsoft.com/office/drawing/2014/main" id="{D2030EB7-76EB-1D29-4A99-1E363896FF4A}"/>
              </a:ext>
            </a:extLst>
          </p:cNvPr>
          <p:cNvSpPr txBox="1"/>
          <p:nvPr/>
        </p:nvSpPr>
        <p:spPr>
          <a:xfrm>
            <a:off x="5047495" y="5800986"/>
            <a:ext cx="580608" cy="400110"/>
          </a:xfrm>
          <a:prstGeom prst="rect">
            <a:avLst/>
          </a:prstGeom>
          <a:noFill/>
        </p:spPr>
        <p:txBody>
          <a:bodyPr wrap="none" rtlCol="0">
            <a:spAutoFit/>
          </a:bodyPr>
          <a:lstStyle/>
          <a:p>
            <a:r>
              <a:rPr lang="en-US" sz="2000" dirty="0" err="1">
                <a:solidFill>
                  <a:schemeClr val="bg1">
                    <a:lumMod val="50000"/>
                  </a:schemeClr>
                </a:solidFill>
              </a:rPr>
              <a:t>CoT</a:t>
            </a:r>
            <a:endParaRPr lang="en-US" sz="2000" dirty="0">
              <a:solidFill>
                <a:schemeClr val="bg1">
                  <a:lumMod val="50000"/>
                </a:schemeClr>
              </a:solidFill>
            </a:endParaRPr>
          </a:p>
        </p:txBody>
      </p:sp>
      <p:sp>
        <p:nvSpPr>
          <p:cNvPr id="146" name="TextBox 145">
            <a:extLst>
              <a:ext uri="{FF2B5EF4-FFF2-40B4-BE49-F238E27FC236}">
                <a16:creationId xmlns:a16="http://schemas.microsoft.com/office/drawing/2014/main" id="{9740CEF8-4819-3E3B-5B57-8D421DEA0C4D}"/>
              </a:ext>
            </a:extLst>
          </p:cNvPr>
          <p:cNvSpPr txBox="1"/>
          <p:nvPr/>
        </p:nvSpPr>
        <p:spPr>
          <a:xfrm>
            <a:off x="7580929" y="5800986"/>
            <a:ext cx="2836802" cy="400110"/>
          </a:xfrm>
          <a:prstGeom prst="rect">
            <a:avLst/>
          </a:prstGeom>
          <a:noFill/>
        </p:spPr>
        <p:txBody>
          <a:bodyPr wrap="none" rtlCol="0">
            <a:spAutoFit/>
          </a:bodyPr>
          <a:lstStyle/>
          <a:p>
            <a:r>
              <a:rPr lang="en-US" sz="2000" dirty="0" err="1">
                <a:solidFill>
                  <a:schemeClr val="bg1">
                    <a:lumMod val="50000"/>
                  </a:schemeClr>
                </a:solidFill>
              </a:rPr>
              <a:t>CoT</a:t>
            </a:r>
            <a:r>
              <a:rPr lang="en-US" sz="2000" dirty="0">
                <a:solidFill>
                  <a:schemeClr val="bg1">
                    <a:lumMod val="50000"/>
                  </a:schemeClr>
                </a:solidFill>
              </a:rPr>
              <a:t> with Self Consistency</a:t>
            </a:r>
          </a:p>
        </p:txBody>
      </p:sp>
    </p:spTree>
    <p:extLst>
      <p:ext uri="{BB962C8B-B14F-4D97-AF65-F5344CB8AC3E}">
        <p14:creationId xmlns:p14="http://schemas.microsoft.com/office/powerpoint/2010/main" val="40306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7906F-E1D5-90D4-7C7F-ABF70111A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11EA8-ABC4-F9E8-E51A-14CB2E708AC7}"/>
              </a:ext>
            </a:extLst>
          </p:cNvPr>
          <p:cNvSpPr>
            <a:spLocks noGrp="1"/>
          </p:cNvSpPr>
          <p:nvPr>
            <p:ph type="title"/>
          </p:nvPr>
        </p:nvSpPr>
        <p:spPr/>
        <p:txBody>
          <a:bodyPr/>
          <a:lstStyle/>
          <a:p>
            <a:r>
              <a:rPr lang="en-US" dirty="0"/>
              <a:t>Advanced </a:t>
            </a:r>
            <a:r>
              <a:rPr lang="en-US" dirty="0" err="1"/>
              <a:t>CoTs</a:t>
            </a:r>
            <a:r>
              <a:rPr lang="en-US" dirty="0"/>
              <a:t> (with verifiers)</a:t>
            </a:r>
          </a:p>
        </p:txBody>
      </p:sp>
      <p:sp>
        <p:nvSpPr>
          <p:cNvPr id="33" name="Oval 32">
            <a:extLst>
              <a:ext uri="{FF2B5EF4-FFF2-40B4-BE49-F238E27FC236}">
                <a16:creationId xmlns:a16="http://schemas.microsoft.com/office/drawing/2014/main" id="{F10FD841-4517-A295-6CB2-0109E5767FD0}"/>
              </a:ext>
            </a:extLst>
          </p:cNvPr>
          <p:cNvSpPr/>
          <p:nvPr/>
        </p:nvSpPr>
        <p:spPr>
          <a:xfrm>
            <a:off x="8960324" y="159229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4" name="Rounded Rectangle 33">
            <a:extLst>
              <a:ext uri="{FF2B5EF4-FFF2-40B4-BE49-F238E27FC236}">
                <a16:creationId xmlns:a16="http://schemas.microsoft.com/office/drawing/2014/main" id="{17704CCD-86C0-72D9-3146-D4EB7447AD2A}"/>
              </a:ext>
            </a:extLst>
          </p:cNvPr>
          <p:cNvSpPr/>
          <p:nvPr/>
        </p:nvSpPr>
        <p:spPr>
          <a:xfrm>
            <a:off x="9236458" y="2302352"/>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11E8B983-7944-8518-04AF-42BA276370AC}"/>
              </a:ext>
            </a:extLst>
          </p:cNvPr>
          <p:cNvSpPr/>
          <p:nvPr/>
        </p:nvSpPr>
        <p:spPr>
          <a:xfrm>
            <a:off x="8963326" y="2926479"/>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1572E34F-AB3A-A7FC-6C85-998657C718DC}"/>
              </a:ext>
            </a:extLst>
          </p:cNvPr>
          <p:cNvCxnSpPr>
            <a:stCxn id="33" idx="4"/>
            <a:endCxn id="34" idx="0"/>
          </p:cNvCxnSpPr>
          <p:nvPr/>
        </p:nvCxnSpPr>
        <p:spPr>
          <a:xfrm>
            <a:off x="9417524" y="1991544"/>
            <a:ext cx="118753" cy="310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6561161-AA45-E8B5-2985-66E18F2F9396}"/>
              </a:ext>
            </a:extLst>
          </p:cNvPr>
          <p:cNvCxnSpPr>
            <a:cxnSpLocks/>
            <a:stCxn id="34" idx="2"/>
            <a:endCxn id="35" idx="0"/>
          </p:cNvCxnSpPr>
          <p:nvPr/>
        </p:nvCxnSpPr>
        <p:spPr>
          <a:xfrm flipH="1">
            <a:off x="9263145" y="2604764"/>
            <a:ext cx="273132"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C08F5921-6DB8-A991-D3EC-1022617A16A9}"/>
              </a:ext>
            </a:extLst>
          </p:cNvPr>
          <p:cNvCxnSpPr>
            <a:cxnSpLocks/>
            <a:stCxn id="35" idx="2"/>
            <a:endCxn id="153" idx="0"/>
          </p:cNvCxnSpPr>
          <p:nvPr/>
        </p:nvCxnSpPr>
        <p:spPr>
          <a:xfrm flipH="1">
            <a:off x="9079296" y="3228891"/>
            <a:ext cx="18384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216D16C4-6EE4-1525-B3AD-2C962531E330}"/>
              </a:ext>
            </a:extLst>
          </p:cNvPr>
          <p:cNvSpPr/>
          <p:nvPr/>
        </p:nvSpPr>
        <p:spPr>
          <a:xfrm>
            <a:off x="9005528"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4" name="Oval 153">
            <a:extLst>
              <a:ext uri="{FF2B5EF4-FFF2-40B4-BE49-F238E27FC236}">
                <a16:creationId xmlns:a16="http://schemas.microsoft.com/office/drawing/2014/main" id="{449CD3A0-492F-1AFB-2546-EFD45237F272}"/>
              </a:ext>
            </a:extLst>
          </p:cNvPr>
          <p:cNvSpPr/>
          <p:nvPr/>
        </p:nvSpPr>
        <p:spPr>
          <a:xfrm>
            <a:off x="9350296" y="35192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5" name="Oval 154">
            <a:extLst>
              <a:ext uri="{FF2B5EF4-FFF2-40B4-BE49-F238E27FC236}">
                <a16:creationId xmlns:a16="http://schemas.microsoft.com/office/drawing/2014/main" id="{36BFBDB8-40DB-DD95-F941-74B3039A5B32}"/>
              </a:ext>
            </a:extLst>
          </p:cNvPr>
          <p:cNvSpPr/>
          <p:nvPr/>
        </p:nvSpPr>
        <p:spPr>
          <a:xfrm>
            <a:off x="9210914" y="4128408"/>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6" name="Oval 155">
            <a:extLst>
              <a:ext uri="{FF2B5EF4-FFF2-40B4-BE49-F238E27FC236}">
                <a16:creationId xmlns:a16="http://schemas.microsoft.com/office/drawing/2014/main" id="{58FDB65F-0245-C888-61E2-DC4EEB5FC13B}"/>
              </a:ext>
            </a:extLst>
          </p:cNvPr>
          <p:cNvSpPr/>
          <p:nvPr/>
        </p:nvSpPr>
        <p:spPr>
          <a:xfrm>
            <a:off x="9531399" y="4128243"/>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Oval 156">
            <a:extLst>
              <a:ext uri="{FF2B5EF4-FFF2-40B4-BE49-F238E27FC236}">
                <a16:creationId xmlns:a16="http://schemas.microsoft.com/office/drawing/2014/main" id="{7B0F89B9-8F4C-E181-7AEE-8B03820845DD}"/>
              </a:ext>
            </a:extLst>
          </p:cNvPr>
          <p:cNvSpPr/>
          <p:nvPr/>
        </p:nvSpPr>
        <p:spPr>
          <a:xfrm>
            <a:off x="9678934"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8" name="Oval 157">
            <a:extLst>
              <a:ext uri="{FF2B5EF4-FFF2-40B4-BE49-F238E27FC236}">
                <a16:creationId xmlns:a16="http://schemas.microsoft.com/office/drawing/2014/main" id="{297950BA-F6E8-28A6-F2C4-C3254F2C7BD8}"/>
              </a:ext>
            </a:extLst>
          </p:cNvPr>
          <p:cNvSpPr/>
          <p:nvPr/>
        </p:nvSpPr>
        <p:spPr>
          <a:xfrm>
            <a:off x="8555170" y="4781322"/>
            <a:ext cx="384342" cy="384342"/>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60" name="Oval 159">
            <a:extLst>
              <a:ext uri="{FF2B5EF4-FFF2-40B4-BE49-F238E27FC236}">
                <a16:creationId xmlns:a16="http://schemas.microsoft.com/office/drawing/2014/main" id="{12A9138B-6F95-23BB-23CA-66437A0064E2}"/>
              </a:ext>
            </a:extLst>
          </p:cNvPr>
          <p:cNvSpPr/>
          <p:nvPr/>
        </p:nvSpPr>
        <p:spPr>
          <a:xfrm>
            <a:off x="8931760" y="411748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61" name="Straight Arrow Connector 160">
            <a:extLst>
              <a:ext uri="{FF2B5EF4-FFF2-40B4-BE49-F238E27FC236}">
                <a16:creationId xmlns:a16="http://schemas.microsoft.com/office/drawing/2014/main" id="{733FF2AD-F6F7-8A6F-1526-41AEB7798106}"/>
              </a:ext>
            </a:extLst>
          </p:cNvPr>
          <p:cNvCxnSpPr>
            <a:cxnSpLocks/>
            <a:stCxn id="35" idx="2"/>
            <a:endCxn id="154" idx="0"/>
          </p:cNvCxnSpPr>
          <p:nvPr/>
        </p:nvCxnSpPr>
        <p:spPr>
          <a:xfrm>
            <a:off x="9263145" y="3228891"/>
            <a:ext cx="160919" cy="290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D9428339-8B64-D77E-4299-B760FD5C290A}"/>
              </a:ext>
            </a:extLst>
          </p:cNvPr>
          <p:cNvCxnSpPr>
            <a:cxnSpLocks/>
            <a:stCxn id="35" idx="2"/>
            <a:endCxn id="157" idx="0"/>
          </p:cNvCxnSpPr>
          <p:nvPr/>
        </p:nvCxnSpPr>
        <p:spPr>
          <a:xfrm>
            <a:off x="9263145" y="3228891"/>
            <a:ext cx="489557" cy="28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92878D8-05D4-4C6D-12F7-29D014D0983B}"/>
              </a:ext>
            </a:extLst>
          </p:cNvPr>
          <p:cNvCxnSpPr>
            <a:cxnSpLocks/>
            <a:stCxn id="154" idx="4"/>
            <a:endCxn id="160" idx="7"/>
          </p:cNvCxnSpPr>
          <p:nvPr/>
        </p:nvCxnSpPr>
        <p:spPr>
          <a:xfrm flipH="1">
            <a:off x="9057689" y="3666821"/>
            <a:ext cx="366375" cy="472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D1A3D40-1420-39CC-5824-03C685A2DCBE}"/>
              </a:ext>
            </a:extLst>
          </p:cNvPr>
          <p:cNvCxnSpPr>
            <a:cxnSpLocks/>
            <a:stCxn id="153" idx="4"/>
            <a:endCxn id="156" idx="0"/>
          </p:cNvCxnSpPr>
          <p:nvPr/>
        </p:nvCxnSpPr>
        <p:spPr>
          <a:xfrm>
            <a:off x="9079296" y="3666821"/>
            <a:ext cx="525871" cy="461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410CA7B-840B-F9E7-0F2C-9445D8604261}"/>
              </a:ext>
            </a:extLst>
          </p:cNvPr>
          <p:cNvCxnSpPr>
            <a:cxnSpLocks/>
            <a:stCxn id="157" idx="4"/>
            <a:endCxn id="155" idx="0"/>
          </p:cNvCxnSpPr>
          <p:nvPr/>
        </p:nvCxnSpPr>
        <p:spPr>
          <a:xfrm flipH="1">
            <a:off x="9284682" y="3661955"/>
            <a:ext cx="468020" cy="46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D4D4AB0-9F05-74E3-257F-8F561F0971D4}"/>
              </a:ext>
            </a:extLst>
          </p:cNvPr>
          <p:cNvCxnSpPr>
            <a:cxnSpLocks/>
            <a:stCxn id="155" idx="4"/>
            <a:endCxn id="158" idx="7"/>
          </p:cNvCxnSpPr>
          <p:nvPr/>
        </p:nvCxnSpPr>
        <p:spPr>
          <a:xfrm flipH="1">
            <a:off x="8883226" y="4275943"/>
            <a:ext cx="401456" cy="561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2D976FFA-289E-342D-B42E-E73941B853BE}"/>
              </a:ext>
            </a:extLst>
          </p:cNvPr>
          <p:cNvCxnSpPr>
            <a:cxnSpLocks/>
            <a:stCxn id="160" idx="4"/>
            <a:endCxn id="480" idx="1"/>
          </p:cNvCxnSpPr>
          <p:nvPr/>
        </p:nvCxnSpPr>
        <p:spPr>
          <a:xfrm>
            <a:off x="9005528" y="4265021"/>
            <a:ext cx="549677" cy="56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B775748C-263B-DCB7-03A8-60DD64ED4EB6}"/>
              </a:ext>
            </a:extLst>
          </p:cNvPr>
          <p:cNvCxnSpPr>
            <a:cxnSpLocks/>
            <a:stCxn id="156" idx="4"/>
            <a:endCxn id="478" idx="0"/>
          </p:cNvCxnSpPr>
          <p:nvPr/>
        </p:nvCxnSpPr>
        <p:spPr>
          <a:xfrm flipH="1">
            <a:off x="9219710" y="4275778"/>
            <a:ext cx="385457" cy="50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6" name="Oval 185">
            <a:extLst>
              <a:ext uri="{FF2B5EF4-FFF2-40B4-BE49-F238E27FC236}">
                <a16:creationId xmlns:a16="http://schemas.microsoft.com/office/drawing/2014/main" id="{F4D1BBC4-1F57-0E83-41FC-E620EE290E46}"/>
              </a:ext>
            </a:extLst>
          </p:cNvPr>
          <p:cNvSpPr/>
          <p:nvPr/>
        </p:nvSpPr>
        <p:spPr>
          <a:xfrm>
            <a:off x="8673970" y="35144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7" name="Oval 186">
            <a:extLst>
              <a:ext uri="{FF2B5EF4-FFF2-40B4-BE49-F238E27FC236}">
                <a16:creationId xmlns:a16="http://schemas.microsoft.com/office/drawing/2014/main" id="{11BC99B6-B459-4B88-7953-BEBD0D597ACB}"/>
              </a:ext>
            </a:extLst>
          </p:cNvPr>
          <p:cNvSpPr/>
          <p:nvPr/>
        </p:nvSpPr>
        <p:spPr>
          <a:xfrm>
            <a:off x="8792184" y="384589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8" name="Oval 187">
            <a:extLst>
              <a:ext uri="{FF2B5EF4-FFF2-40B4-BE49-F238E27FC236}">
                <a16:creationId xmlns:a16="http://schemas.microsoft.com/office/drawing/2014/main" id="{5F44EC3F-9C96-6EA6-1695-6313DF166614}"/>
              </a:ext>
            </a:extLst>
          </p:cNvPr>
          <p:cNvSpPr/>
          <p:nvPr/>
        </p:nvSpPr>
        <p:spPr>
          <a:xfrm>
            <a:off x="10005804" y="4766418"/>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189" name="Oval 188">
            <a:extLst>
              <a:ext uri="{FF2B5EF4-FFF2-40B4-BE49-F238E27FC236}">
                <a16:creationId xmlns:a16="http://schemas.microsoft.com/office/drawing/2014/main" id="{090D9C1E-1BA1-3743-3BA0-01879ECBEE85}"/>
              </a:ext>
            </a:extLst>
          </p:cNvPr>
          <p:cNvSpPr/>
          <p:nvPr/>
        </p:nvSpPr>
        <p:spPr>
          <a:xfrm>
            <a:off x="8594263" y="4330656"/>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90" name="Straight Arrow Connector 189">
            <a:extLst>
              <a:ext uri="{FF2B5EF4-FFF2-40B4-BE49-F238E27FC236}">
                <a16:creationId xmlns:a16="http://schemas.microsoft.com/office/drawing/2014/main" id="{1982950B-33B7-3646-C0AC-FC366CF4274D}"/>
              </a:ext>
            </a:extLst>
          </p:cNvPr>
          <p:cNvCxnSpPr>
            <a:cxnSpLocks/>
            <a:stCxn id="186" idx="4"/>
            <a:endCxn id="187" idx="0"/>
          </p:cNvCxnSpPr>
          <p:nvPr/>
        </p:nvCxnSpPr>
        <p:spPr>
          <a:xfrm>
            <a:off x="8747738" y="3661955"/>
            <a:ext cx="118214" cy="183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7ECA5D7-B324-F3F5-5568-0865CE09718D}"/>
              </a:ext>
            </a:extLst>
          </p:cNvPr>
          <p:cNvCxnSpPr>
            <a:cxnSpLocks/>
            <a:stCxn id="187" idx="4"/>
            <a:endCxn id="189" idx="0"/>
          </p:cNvCxnSpPr>
          <p:nvPr/>
        </p:nvCxnSpPr>
        <p:spPr>
          <a:xfrm flipH="1">
            <a:off x="8668031" y="3993425"/>
            <a:ext cx="197921" cy="337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6452B462-18DF-49B1-AFB2-D8DCBD57ACA8}"/>
              </a:ext>
            </a:extLst>
          </p:cNvPr>
          <p:cNvCxnSpPr>
            <a:cxnSpLocks/>
            <a:stCxn id="189" idx="6"/>
            <a:endCxn id="188" idx="1"/>
          </p:cNvCxnSpPr>
          <p:nvPr/>
        </p:nvCxnSpPr>
        <p:spPr>
          <a:xfrm>
            <a:off x="8741798" y="4404424"/>
            <a:ext cx="1322474" cy="420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1DDABB5-E10E-9214-5D79-BE3DC73E16CE}"/>
              </a:ext>
            </a:extLst>
          </p:cNvPr>
          <p:cNvCxnSpPr>
            <a:cxnSpLocks/>
            <a:stCxn id="35" idx="2"/>
            <a:endCxn id="186" idx="7"/>
          </p:cNvCxnSpPr>
          <p:nvPr/>
        </p:nvCxnSpPr>
        <p:spPr>
          <a:xfrm flipH="1">
            <a:off x="8799899" y="3228891"/>
            <a:ext cx="463246" cy="307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55399ECD-985B-B37D-2954-86D5834888EF}"/>
              </a:ext>
            </a:extLst>
          </p:cNvPr>
          <p:cNvSpPr txBox="1"/>
          <p:nvPr/>
        </p:nvSpPr>
        <p:spPr>
          <a:xfrm>
            <a:off x="8120918" y="5554820"/>
            <a:ext cx="2917198" cy="707886"/>
          </a:xfrm>
          <a:prstGeom prst="rect">
            <a:avLst/>
          </a:prstGeom>
          <a:noFill/>
        </p:spPr>
        <p:txBody>
          <a:bodyPr wrap="square" rtlCol="0">
            <a:spAutoFit/>
          </a:bodyPr>
          <a:lstStyle>
            <a:defPPr>
              <a:defRPr lang="en-US"/>
            </a:defPPr>
            <a:lvl1pPr>
              <a:defRPr sz="2000">
                <a:solidFill>
                  <a:schemeClr val="bg1">
                    <a:lumMod val="50000"/>
                  </a:schemeClr>
                </a:solidFill>
              </a:defRPr>
            </a:lvl1pPr>
          </a:lstStyle>
          <a:p>
            <a:pPr algn="ctr"/>
            <a:r>
              <a:rPr lang="en-US" dirty="0"/>
              <a:t>Monte-Carlo Roll-outs to check each step of </a:t>
            </a:r>
            <a:r>
              <a:rPr lang="en-US" dirty="0" err="1"/>
              <a:t>CoT</a:t>
            </a:r>
            <a:endParaRPr lang="en-US" dirty="0"/>
          </a:p>
        </p:txBody>
      </p:sp>
      <p:sp>
        <p:nvSpPr>
          <p:cNvPr id="364" name="Oval 363">
            <a:extLst>
              <a:ext uri="{FF2B5EF4-FFF2-40B4-BE49-F238E27FC236}">
                <a16:creationId xmlns:a16="http://schemas.microsoft.com/office/drawing/2014/main" id="{8F258CA1-F131-C63D-513E-E916684FD004}"/>
              </a:ext>
            </a:extLst>
          </p:cNvPr>
          <p:cNvSpPr/>
          <p:nvPr/>
        </p:nvSpPr>
        <p:spPr>
          <a:xfrm>
            <a:off x="2245871" y="1613702"/>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65" name="Rounded Rectangle 364">
            <a:extLst>
              <a:ext uri="{FF2B5EF4-FFF2-40B4-BE49-F238E27FC236}">
                <a16:creationId xmlns:a16="http://schemas.microsoft.com/office/drawing/2014/main" id="{5A98B1B0-F9A3-6514-B4B9-BDA1ACD03634}"/>
              </a:ext>
            </a:extLst>
          </p:cNvPr>
          <p:cNvSpPr/>
          <p:nvPr/>
        </p:nvSpPr>
        <p:spPr>
          <a:xfrm>
            <a:off x="1579307"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6" name="Rounded Rectangle 365">
            <a:extLst>
              <a:ext uri="{FF2B5EF4-FFF2-40B4-BE49-F238E27FC236}">
                <a16:creationId xmlns:a16="http://schemas.microsoft.com/office/drawing/2014/main" id="{A8357B65-9ED4-59FD-01F9-4B8E2299A034}"/>
              </a:ext>
            </a:extLst>
          </p:cNvPr>
          <p:cNvSpPr/>
          <p:nvPr/>
        </p:nvSpPr>
        <p:spPr>
          <a:xfrm>
            <a:off x="1184711" y="3135826"/>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67" name="Rounded Rectangle 366">
            <a:extLst>
              <a:ext uri="{FF2B5EF4-FFF2-40B4-BE49-F238E27FC236}">
                <a16:creationId xmlns:a16="http://schemas.microsoft.com/office/drawing/2014/main" id="{BD4DD9D0-72EA-7348-4C8D-00051A7E2E4C}"/>
              </a:ext>
            </a:extLst>
          </p:cNvPr>
          <p:cNvSpPr/>
          <p:nvPr/>
        </p:nvSpPr>
        <p:spPr>
          <a:xfrm>
            <a:off x="923301" y="3756523"/>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68" name="Oval 367">
            <a:extLst>
              <a:ext uri="{FF2B5EF4-FFF2-40B4-BE49-F238E27FC236}">
                <a16:creationId xmlns:a16="http://schemas.microsoft.com/office/drawing/2014/main" id="{33F1E307-CCBC-CCF6-79F5-D95DB0650CC7}"/>
              </a:ext>
            </a:extLst>
          </p:cNvPr>
          <p:cNvSpPr/>
          <p:nvPr/>
        </p:nvSpPr>
        <p:spPr>
          <a:xfrm>
            <a:off x="2117920" y="4897815"/>
            <a:ext cx="99884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solidFill>
                  <a:schemeClr val="bg1"/>
                </a:solidFill>
              </a:rPr>
              <a:t>Output</a:t>
            </a:r>
          </a:p>
        </p:txBody>
      </p:sp>
      <p:cxnSp>
        <p:nvCxnSpPr>
          <p:cNvPr id="369" name="Straight Arrow Connector 368">
            <a:extLst>
              <a:ext uri="{FF2B5EF4-FFF2-40B4-BE49-F238E27FC236}">
                <a16:creationId xmlns:a16="http://schemas.microsoft.com/office/drawing/2014/main" id="{6C6A010D-1DA1-9442-82FF-98D95206C27D}"/>
              </a:ext>
            </a:extLst>
          </p:cNvPr>
          <p:cNvCxnSpPr>
            <a:stCxn id="364" idx="4"/>
            <a:endCxn id="365" idx="0"/>
          </p:cNvCxnSpPr>
          <p:nvPr/>
        </p:nvCxnSpPr>
        <p:spPr>
          <a:xfrm flipH="1">
            <a:off x="1879126" y="2012947"/>
            <a:ext cx="823945"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E96F2F20-407C-3245-D3E3-E584E31E3954}"/>
              </a:ext>
            </a:extLst>
          </p:cNvPr>
          <p:cNvCxnSpPr>
            <a:cxnSpLocks/>
            <a:stCxn id="365" idx="2"/>
            <a:endCxn id="366" idx="0"/>
          </p:cNvCxnSpPr>
          <p:nvPr/>
        </p:nvCxnSpPr>
        <p:spPr>
          <a:xfrm flipH="1">
            <a:off x="1484530" y="2777373"/>
            <a:ext cx="394596" cy="35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66542602-8BEC-5F4F-7344-7B9B2CCEEFCD}"/>
              </a:ext>
            </a:extLst>
          </p:cNvPr>
          <p:cNvCxnSpPr>
            <a:cxnSpLocks/>
            <a:stCxn id="366" idx="2"/>
            <a:endCxn id="367" idx="0"/>
          </p:cNvCxnSpPr>
          <p:nvPr/>
        </p:nvCxnSpPr>
        <p:spPr>
          <a:xfrm flipH="1">
            <a:off x="1223120" y="3438238"/>
            <a:ext cx="261410" cy="318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354A5BFC-86E7-5FDA-6B20-AF2C2683A512}"/>
              </a:ext>
            </a:extLst>
          </p:cNvPr>
          <p:cNvCxnSpPr>
            <a:cxnSpLocks/>
            <a:stCxn id="364" idx="4"/>
            <a:endCxn id="373" idx="0"/>
          </p:cNvCxnSpPr>
          <p:nvPr/>
        </p:nvCxnSpPr>
        <p:spPr>
          <a:xfrm>
            <a:off x="2703071" y="2012947"/>
            <a:ext cx="708790"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3" name="Rounded Rectangle 372">
            <a:extLst>
              <a:ext uri="{FF2B5EF4-FFF2-40B4-BE49-F238E27FC236}">
                <a16:creationId xmlns:a16="http://schemas.microsoft.com/office/drawing/2014/main" id="{89BB2C80-61E2-9B72-C651-93C34A84F610}"/>
              </a:ext>
            </a:extLst>
          </p:cNvPr>
          <p:cNvSpPr/>
          <p:nvPr/>
        </p:nvSpPr>
        <p:spPr>
          <a:xfrm>
            <a:off x="3112042" y="2474961"/>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74" name="Rounded Rectangle 373">
            <a:extLst>
              <a:ext uri="{FF2B5EF4-FFF2-40B4-BE49-F238E27FC236}">
                <a16:creationId xmlns:a16="http://schemas.microsoft.com/office/drawing/2014/main" id="{549EC10B-4AFF-D8AB-FFAF-2DC1EC51E2F0}"/>
              </a:ext>
            </a:extLst>
          </p:cNvPr>
          <p:cNvSpPr/>
          <p:nvPr/>
        </p:nvSpPr>
        <p:spPr>
          <a:xfrm>
            <a:off x="2817402"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5" name="Rounded Rectangle 374">
            <a:extLst>
              <a:ext uri="{FF2B5EF4-FFF2-40B4-BE49-F238E27FC236}">
                <a16:creationId xmlns:a16="http://schemas.microsoft.com/office/drawing/2014/main" id="{5972351B-AD93-285B-5537-3E2A2BFED974}"/>
              </a:ext>
            </a:extLst>
          </p:cNvPr>
          <p:cNvSpPr/>
          <p:nvPr/>
        </p:nvSpPr>
        <p:spPr>
          <a:xfrm>
            <a:off x="2997740" y="3749437"/>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76" name="Straight Arrow Connector 375">
            <a:extLst>
              <a:ext uri="{FF2B5EF4-FFF2-40B4-BE49-F238E27FC236}">
                <a16:creationId xmlns:a16="http://schemas.microsoft.com/office/drawing/2014/main" id="{03FAD7F1-4573-31E4-61F1-566B2EAFA186}"/>
              </a:ext>
            </a:extLst>
          </p:cNvPr>
          <p:cNvCxnSpPr>
            <a:cxnSpLocks/>
            <a:stCxn id="378" idx="2"/>
            <a:endCxn id="374" idx="0"/>
          </p:cNvCxnSpPr>
          <p:nvPr/>
        </p:nvCxnSpPr>
        <p:spPr>
          <a:xfrm>
            <a:off x="2639675" y="2777373"/>
            <a:ext cx="477546"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86881694-FBED-828F-DD45-B299206F75C5}"/>
              </a:ext>
            </a:extLst>
          </p:cNvPr>
          <p:cNvCxnSpPr>
            <a:cxnSpLocks/>
            <a:stCxn id="374" idx="2"/>
            <a:endCxn id="375" idx="0"/>
          </p:cNvCxnSpPr>
          <p:nvPr/>
        </p:nvCxnSpPr>
        <p:spPr>
          <a:xfrm>
            <a:off x="3117221" y="3401500"/>
            <a:ext cx="18033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8" name="Rounded Rectangle 377">
            <a:extLst>
              <a:ext uri="{FF2B5EF4-FFF2-40B4-BE49-F238E27FC236}">
                <a16:creationId xmlns:a16="http://schemas.microsoft.com/office/drawing/2014/main" id="{E7B6968F-52A4-D2D3-BED8-57DFF624A9B0}"/>
              </a:ext>
            </a:extLst>
          </p:cNvPr>
          <p:cNvSpPr/>
          <p:nvPr/>
        </p:nvSpPr>
        <p:spPr>
          <a:xfrm>
            <a:off x="2339856" y="2474961"/>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9" name="Rounded Rectangle 378">
            <a:extLst>
              <a:ext uri="{FF2B5EF4-FFF2-40B4-BE49-F238E27FC236}">
                <a16:creationId xmlns:a16="http://schemas.microsoft.com/office/drawing/2014/main" id="{4D7F29F0-8917-8DE0-2735-F7106757CD74}"/>
              </a:ext>
            </a:extLst>
          </p:cNvPr>
          <p:cNvSpPr/>
          <p:nvPr/>
        </p:nvSpPr>
        <p:spPr>
          <a:xfrm>
            <a:off x="2058544" y="3099088"/>
            <a:ext cx="599638" cy="302412"/>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380" name="Rounded Rectangle 379">
            <a:extLst>
              <a:ext uri="{FF2B5EF4-FFF2-40B4-BE49-F238E27FC236}">
                <a16:creationId xmlns:a16="http://schemas.microsoft.com/office/drawing/2014/main" id="{FB9F6DEF-A876-2556-711D-114E2673BF3F}"/>
              </a:ext>
            </a:extLst>
          </p:cNvPr>
          <p:cNvSpPr/>
          <p:nvPr/>
        </p:nvSpPr>
        <p:spPr>
          <a:xfrm>
            <a:off x="2296992" y="3749437"/>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1" name="Straight Arrow Connector 380">
            <a:extLst>
              <a:ext uri="{FF2B5EF4-FFF2-40B4-BE49-F238E27FC236}">
                <a16:creationId xmlns:a16="http://schemas.microsoft.com/office/drawing/2014/main" id="{6145CAE2-1E43-A41C-AA9A-1AA9EAEE1251}"/>
              </a:ext>
            </a:extLst>
          </p:cNvPr>
          <p:cNvCxnSpPr>
            <a:cxnSpLocks/>
            <a:stCxn id="378" idx="2"/>
            <a:endCxn id="500" idx="0"/>
          </p:cNvCxnSpPr>
          <p:nvPr/>
        </p:nvCxnSpPr>
        <p:spPr>
          <a:xfrm>
            <a:off x="2639675" y="2777373"/>
            <a:ext cx="1248554"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38E15A31-C148-B96F-659D-A73949212DDB}"/>
              </a:ext>
            </a:extLst>
          </p:cNvPr>
          <p:cNvCxnSpPr>
            <a:cxnSpLocks/>
            <a:stCxn id="374" idx="2"/>
            <a:endCxn id="380" idx="0"/>
          </p:cNvCxnSpPr>
          <p:nvPr/>
        </p:nvCxnSpPr>
        <p:spPr>
          <a:xfrm flipH="1">
            <a:off x="2596811" y="3401500"/>
            <a:ext cx="520410"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4209AD64-484E-2FF3-D2DA-B8A462D9650C}"/>
              </a:ext>
            </a:extLst>
          </p:cNvPr>
          <p:cNvCxnSpPr>
            <a:cxnSpLocks/>
            <a:stCxn id="364" idx="4"/>
            <a:endCxn id="378" idx="0"/>
          </p:cNvCxnSpPr>
          <p:nvPr/>
        </p:nvCxnSpPr>
        <p:spPr>
          <a:xfrm flipH="1">
            <a:off x="2639675" y="2012947"/>
            <a:ext cx="63396"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658A440-E510-1B98-7FC7-6E141B45A935}"/>
              </a:ext>
            </a:extLst>
          </p:cNvPr>
          <p:cNvCxnSpPr>
            <a:cxnSpLocks/>
            <a:stCxn id="380" idx="2"/>
            <a:endCxn id="387" idx="0"/>
          </p:cNvCxnSpPr>
          <p:nvPr/>
        </p:nvCxnSpPr>
        <p:spPr>
          <a:xfrm>
            <a:off x="2596811" y="4051849"/>
            <a:ext cx="16271" cy="28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5" name="Rounded Rectangle 384">
            <a:extLst>
              <a:ext uri="{FF2B5EF4-FFF2-40B4-BE49-F238E27FC236}">
                <a16:creationId xmlns:a16="http://schemas.microsoft.com/office/drawing/2014/main" id="{CD67E82B-F31C-642F-CC75-94E2DA98BB2A}"/>
              </a:ext>
            </a:extLst>
          </p:cNvPr>
          <p:cNvSpPr/>
          <p:nvPr/>
        </p:nvSpPr>
        <p:spPr>
          <a:xfrm>
            <a:off x="1604010" y="3755630"/>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cxnSp>
        <p:nvCxnSpPr>
          <p:cNvPr id="386" name="Straight Arrow Connector 385">
            <a:extLst>
              <a:ext uri="{FF2B5EF4-FFF2-40B4-BE49-F238E27FC236}">
                <a16:creationId xmlns:a16="http://schemas.microsoft.com/office/drawing/2014/main" id="{BAA629B7-5521-010E-FA58-FA28CAB8D694}"/>
              </a:ext>
            </a:extLst>
          </p:cNvPr>
          <p:cNvCxnSpPr>
            <a:cxnSpLocks/>
            <a:stCxn id="366" idx="2"/>
            <a:endCxn id="385" idx="0"/>
          </p:cNvCxnSpPr>
          <p:nvPr/>
        </p:nvCxnSpPr>
        <p:spPr>
          <a:xfrm>
            <a:off x="1484530" y="3438238"/>
            <a:ext cx="419299" cy="31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7" name="Rounded Rectangle 386">
            <a:extLst>
              <a:ext uri="{FF2B5EF4-FFF2-40B4-BE49-F238E27FC236}">
                <a16:creationId xmlns:a16="http://schemas.microsoft.com/office/drawing/2014/main" id="{EB648505-3D39-3192-2602-2EEB6313AB60}"/>
              </a:ext>
            </a:extLst>
          </p:cNvPr>
          <p:cNvSpPr/>
          <p:nvPr/>
        </p:nvSpPr>
        <p:spPr>
          <a:xfrm>
            <a:off x="2313263" y="4335993"/>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88" name="Straight Arrow Connector 387">
            <a:extLst>
              <a:ext uri="{FF2B5EF4-FFF2-40B4-BE49-F238E27FC236}">
                <a16:creationId xmlns:a16="http://schemas.microsoft.com/office/drawing/2014/main" id="{589AFAA5-189B-93A3-C6D6-9802C9721D29}"/>
              </a:ext>
            </a:extLst>
          </p:cNvPr>
          <p:cNvCxnSpPr>
            <a:cxnSpLocks/>
            <a:stCxn id="387" idx="2"/>
            <a:endCxn id="368" idx="0"/>
          </p:cNvCxnSpPr>
          <p:nvPr/>
        </p:nvCxnSpPr>
        <p:spPr>
          <a:xfrm>
            <a:off x="2613082" y="4638405"/>
            <a:ext cx="4262" cy="25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DDD05EF4-ADFB-FDA7-7446-061CEA09DF0B}"/>
              </a:ext>
            </a:extLst>
          </p:cNvPr>
          <p:cNvSpPr txBox="1"/>
          <p:nvPr/>
        </p:nvSpPr>
        <p:spPr>
          <a:xfrm>
            <a:off x="1781853" y="5439881"/>
            <a:ext cx="1833322" cy="400110"/>
          </a:xfrm>
          <a:prstGeom prst="rect">
            <a:avLst/>
          </a:prstGeom>
          <a:noFill/>
        </p:spPr>
        <p:txBody>
          <a:bodyPr wrap="none" rtlCol="0">
            <a:spAutoFit/>
          </a:bodyPr>
          <a:lstStyle/>
          <a:p>
            <a:r>
              <a:rPr lang="en-US" sz="2000" dirty="0">
                <a:solidFill>
                  <a:schemeClr val="bg1">
                    <a:lumMod val="50000"/>
                  </a:schemeClr>
                </a:solidFill>
              </a:rPr>
              <a:t>Tree of Thought</a:t>
            </a:r>
          </a:p>
        </p:txBody>
      </p:sp>
      <p:sp>
        <p:nvSpPr>
          <p:cNvPr id="390" name="Oval 389">
            <a:extLst>
              <a:ext uri="{FF2B5EF4-FFF2-40B4-BE49-F238E27FC236}">
                <a16:creationId xmlns:a16="http://schemas.microsoft.com/office/drawing/2014/main" id="{69CD7B16-6507-8808-3164-50496F942BC4}"/>
              </a:ext>
            </a:extLst>
          </p:cNvPr>
          <p:cNvSpPr/>
          <p:nvPr/>
        </p:nvSpPr>
        <p:spPr>
          <a:xfrm>
            <a:off x="5945323" y="1679339"/>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391" name="Rounded Rectangle 390">
            <a:extLst>
              <a:ext uri="{FF2B5EF4-FFF2-40B4-BE49-F238E27FC236}">
                <a16:creationId xmlns:a16="http://schemas.microsoft.com/office/drawing/2014/main" id="{4300159C-55E4-69A7-296C-7CD830BD3DD0}"/>
              </a:ext>
            </a:extLst>
          </p:cNvPr>
          <p:cNvSpPr/>
          <p:nvPr/>
        </p:nvSpPr>
        <p:spPr>
          <a:xfrm>
            <a:off x="5088754"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2" name="Rounded Rectangle 391">
            <a:extLst>
              <a:ext uri="{FF2B5EF4-FFF2-40B4-BE49-F238E27FC236}">
                <a16:creationId xmlns:a16="http://schemas.microsoft.com/office/drawing/2014/main" id="{3F217DFE-D5C1-6FE1-81A6-8456BE0EDE21}"/>
              </a:ext>
            </a:extLst>
          </p:cNvPr>
          <p:cNvSpPr/>
          <p:nvPr/>
        </p:nvSpPr>
        <p:spPr>
          <a:xfrm>
            <a:off x="5066187"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3" name="Rounded Rectangle 392">
            <a:extLst>
              <a:ext uri="{FF2B5EF4-FFF2-40B4-BE49-F238E27FC236}">
                <a16:creationId xmlns:a16="http://schemas.microsoft.com/office/drawing/2014/main" id="{B5F4099E-C430-4AE3-1575-E606478F85F6}"/>
              </a:ext>
            </a:extLst>
          </p:cNvPr>
          <p:cNvSpPr/>
          <p:nvPr/>
        </p:nvSpPr>
        <p:spPr>
          <a:xfrm>
            <a:off x="5136255"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95" name="Straight Arrow Connector 394">
            <a:extLst>
              <a:ext uri="{FF2B5EF4-FFF2-40B4-BE49-F238E27FC236}">
                <a16:creationId xmlns:a16="http://schemas.microsoft.com/office/drawing/2014/main" id="{8E868815-1F8E-0965-FAE0-C878F103EACB}"/>
              </a:ext>
            </a:extLst>
          </p:cNvPr>
          <p:cNvCxnSpPr>
            <a:cxnSpLocks/>
            <a:stCxn id="390" idx="4"/>
            <a:endCxn id="391" idx="0"/>
          </p:cNvCxnSpPr>
          <p:nvPr/>
        </p:nvCxnSpPr>
        <p:spPr>
          <a:xfrm flipH="1">
            <a:off x="5259565" y="2078584"/>
            <a:ext cx="1142958"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74245351-E7D7-2505-9B2A-6D7E5AC32B78}"/>
              </a:ext>
            </a:extLst>
          </p:cNvPr>
          <p:cNvCxnSpPr>
            <a:cxnSpLocks/>
            <a:stCxn id="391" idx="2"/>
            <a:endCxn id="392" idx="0"/>
          </p:cNvCxnSpPr>
          <p:nvPr/>
        </p:nvCxnSpPr>
        <p:spPr>
          <a:xfrm flipH="1">
            <a:off x="5236998" y="2843010"/>
            <a:ext cx="2256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F613E2E5-6D2B-5EDF-7327-4E40F115E5D1}"/>
              </a:ext>
            </a:extLst>
          </p:cNvPr>
          <p:cNvCxnSpPr>
            <a:cxnSpLocks/>
            <a:stCxn id="392" idx="2"/>
            <a:endCxn id="393" idx="0"/>
          </p:cNvCxnSpPr>
          <p:nvPr/>
        </p:nvCxnSpPr>
        <p:spPr>
          <a:xfrm>
            <a:off x="5236998" y="3467137"/>
            <a:ext cx="70068"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787180C5-BC35-C4A7-EB29-7CA06CF09591}"/>
              </a:ext>
            </a:extLst>
          </p:cNvPr>
          <p:cNvCxnSpPr>
            <a:cxnSpLocks/>
            <a:stCxn id="390" idx="4"/>
            <a:endCxn id="399" idx="0"/>
          </p:cNvCxnSpPr>
          <p:nvPr/>
        </p:nvCxnSpPr>
        <p:spPr>
          <a:xfrm>
            <a:off x="6402523" y="2078584"/>
            <a:ext cx="674784" cy="462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9" name="Rounded Rectangle 398">
            <a:extLst>
              <a:ext uri="{FF2B5EF4-FFF2-40B4-BE49-F238E27FC236}">
                <a16:creationId xmlns:a16="http://schemas.microsoft.com/office/drawing/2014/main" id="{D1A1C595-5B36-B1B7-8821-E1F7738EF5C0}"/>
              </a:ext>
            </a:extLst>
          </p:cNvPr>
          <p:cNvSpPr/>
          <p:nvPr/>
        </p:nvSpPr>
        <p:spPr>
          <a:xfrm>
            <a:off x="6906496" y="2540598"/>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0" name="Rounded Rectangle 399">
            <a:extLst>
              <a:ext uri="{FF2B5EF4-FFF2-40B4-BE49-F238E27FC236}">
                <a16:creationId xmlns:a16="http://schemas.microsoft.com/office/drawing/2014/main" id="{98647975-C1E2-2977-979E-57CF86640AD2}"/>
              </a:ext>
            </a:extLst>
          </p:cNvPr>
          <p:cNvSpPr/>
          <p:nvPr/>
        </p:nvSpPr>
        <p:spPr>
          <a:xfrm>
            <a:off x="7013375" y="3164725"/>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1" name="Rounded Rectangle 400">
            <a:extLst>
              <a:ext uri="{FF2B5EF4-FFF2-40B4-BE49-F238E27FC236}">
                <a16:creationId xmlns:a16="http://schemas.microsoft.com/office/drawing/2014/main" id="{F8FF7FF4-12B3-0898-1D79-C68C84CF5661}"/>
              </a:ext>
            </a:extLst>
          </p:cNvPr>
          <p:cNvSpPr/>
          <p:nvPr/>
        </p:nvSpPr>
        <p:spPr>
          <a:xfrm>
            <a:off x="6692741"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2" name="Straight Arrow Connector 401">
            <a:extLst>
              <a:ext uri="{FF2B5EF4-FFF2-40B4-BE49-F238E27FC236}">
                <a16:creationId xmlns:a16="http://schemas.microsoft.com/office/drawing/2014/main" id="{06C268B6-9658-E726-93B7-5E838C057FF1}"/>
              </a:ext>
            </a:extLst>
          </p:cNvPr>
          <p:cNvCxnSpPr>
            <a:cxnSpLocks/>
            <a:stCxn id="399" idx="2"/>
            <a:endCxn id="400" idx="0"/>
          </p:cNvCxnSpPr>
          <p:nvPr/>
        </p:nvCxnSpPr>
        <p:spPr>
          <a:xfrm>
            <a:off x="7077307" y="2843010"/>
            <a:ext cx="106879"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69A76C39-0F90-0FC6-A137-051544868605}"/>
              </a:ext>
            </a:extLst>
          </p:cNvPr>
          <p:cNvCxnSpPr>
            <a:cxnSpLocks/>
            <a:stCxn id="400" idx="2"/>
            <a:endCxn id="401" idx="0"/>
          </p:cNvCxnSpPr>
          <p:nvPr/>
        </p:nvCxnSpPr>
        <p:spPr>
          <a:xfrm flipH="1">
            <a:off x="6863552" y="3467137"/>
            <a:ext cx="320634" cy="347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4" name="Rounded Rectangle 403">
            <a:extLst>
              <a:ext uri="{FF2B5EF4-FFF2-40B4-BE49-F238E27FC236}">
                <a16:creationId xmlns:a16="http://schemas.microsoft.com/office/drawing/2014/main" id="{1C0C3759-0CB0-6A76-EFEF-90332884E7E8}"/>
              </a:ext>
            </a:extLst>
          </p:cNvPr>
          <p:cNvSpPr/>
          <p:nvPr/>
        </p:nvSpPr>
        <p:spPr>
          <a:xfrm>
            <a:off x="5676449"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5" name="Rounded Rectangle 404">
            <a:extLst>
              <a:ext uri="{FF2B5EF4-FFF2-40B4-BE49-F238E27FC236}">
                <a16:creationId xmlns:a16="http://schemas.microsoft.com/office/drawing/2014/main" id="{0371D70B-6059-CF91-4B42-311A735E3972}"/>
              </a:ext>
            </a:extLst>
          </p:cNvPr>
          <p:cNvSpPr/>
          <p:nvPr/>
        </p:nvSpPr>
        <p:spPr>
          <a:xfrm>
            <a:off x="5590608"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6" name="Rounded Rectangle 405">
            <a:extLst>
              <a:ext uri="{FF2B5EF4-FFF2-40B4-BE49-F238E27FC236}">
                <a16:creationId xmlns:a16="http://schemas.microsoft.com/office/drawing/2014/main" id="{039FCA74-F7FA-1E5B-CA39-0C70C31F199B}"/>
              </a:ext>
            </a:extLst>
          </p:cNvPr>
          <p:cNvSpPr/>
          <p:nvPr/>
        </p:nvSpPr>
        <p:spPr>
          <a:xfrm>
            <a:off x="5719810" y="3815074"/>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07" name="Straight Arrow Connector 406">
            <a:extLst>
              <a:ext uri="{FF2B5EF4-FFF2-40B4-BE49-F238E27FC236}">
                <a16:creationId xmlns:a16="http://schemas.microsoft.com/office/drawing/2014/main" id="{87EDDE15-7E8C-E4F3-9CFC-8172C18EA0D9}"/>
              </a:ext>
            </a:extLst>
          </p:cNvPr>
          <p:cNvCxnSpPr>
            <a:cxnSpLocks/>
            <a:stCxn id="404" idx="2"/>
            <a:endCxn id="405" idx="0"/>
          </p:cNvCxnSpPr>
          <p:nvPr/>
        </p:nvCxnSpPr>
        <p:spPr>
          <a:xfrm flipH="1">
            <a:off x="5761419" y="2868878"/>
            <a:ext cx="85841"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727B514D-716B-0B67-18C9-2C99455071FE}"/>
              </a:ext>
            </a:extLst>
          </p:cNvPr>
          <p:cNvCxnSpPr>
            <a:cxnSpLocks/>
            <a:stCxn id="405" idx="2"/>
            <a:endCxn id="406" idx="0"/>
          </p:cNvCxnSpPr>
          <p:nvPr/>
        </p:nvCxnSpPr>
        <p:spPr>
          <a:xfrm>
            <a:off x="5761419" y="3456404"/>
            <a:ext cx="129202" cy="35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56322A3A-0615-2B98-2C85-D6B9BBC251E2}"/>
              </a:ext>
            </a:extLst>
          </p:cNvPr>
          <p:cNvCxnSpPr>
            <a:cxnSpLocks/>
            <a:stCxn id="390" idx="4"/>
            <a:endCxn id="404" idx="0"/>
          </p:cNvCxnSpPr>
          <p:nvPr/>
        </p:nvCxnSpPr>
        <p:spPr>
          <a:xfrm flipH="1">
            <a:off x="5847260" y="2078584"/>
            <a:ext cx="555263"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AEE4A383-149F-AA27-ABA7-5717084A62F1}"/>
              </a:ext>
            </a:extLst>
          </p:cNvPr>
          <p:cNvCxnSpPr>
            <a:cxnSpLocks/>
            <a:stCxn id="393" idx="2"/>
            <a:endCxn id="435" idx="0"/>
          </p:cNvCxnSpPr>
          <p:nvPr/>
        </p:nvCxnSpPr>
        <p:spPr>
          <a:xfrm>
            <a:off x="5307066" y="4117486"/>
            <a:ext cx="871502"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E7C1BCAA-3510-F2AF-BCB7-57153FD75E12}"/>
              </a:ext>
            </a:extLst>
          </p:cNvPr>
          <p:cNvCxnSpPr>
            <a:cxnSpLocks/>
            <a:stCxn id="406" idx="2"/>
            <a:endCxn id="437" idx="0"/>
          </p:cNvCxnSpPr>
          <p:nvPr/>
        </p:nvCxnSpPr>
        <p:spPr>
          <a:xfrm flipH="1">
            <a:off x="5597453" y="4117486"/>
            <a:ext cx="293168" cy="288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EBD89CE5-711B-B03C-5D89-942F087DAB11}"/>
              </a:ext>
            </a:extLst>
          </p:cNvPr>
          <p:cNvCxnSpPr>
            <a:cxnSpLocks/>
            <a:stCxn id="401" idx="2"/>
            <a:endCxn id="436" idx="0"/>
          </p:cNvCxnSpPr>
          <p:nvPr/>
        </p:nvCxnSpPr>
        <p:spPr>
          <a:xfrm>
            <a:off x="6863552" y="4117486"/>
            <a:ext cx="265638" cy="28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5" name="Rounded Rectangle 434">
            <a:extLst>
              <a:ext uri="{FF2B5EF4-FFF2-40B4-BE49-F238E27FC236}">
                <a16:creationId xmlns:a16="http://schemas.microsoft.com/office/drawing/2014/main" id="{EF67943E-A667-7EC5-2E79-29968DB86C7D}"/>
              </a:ext>
            </a:extLst>
          </p:cNvPr>
          <p:cNvSpPr/>
          <p:nvPr/>
        </p:nvSpPr>
        <p:spPr>
          <a:xfrm>
            <a:off x="6007757" y="441101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6" name="Rounded Rectangle 435">
            <a:extLst>
              <a:ext uri="{FF2B5EF4-FFF2-40B4-BE49-F238E27FC236}">
                <a16:creationId xmlns:a16="http://schemas.microsoft.com/office/drawing/2014/main" id="{3D68B074-CA98-2CC3-D5C2-2C7152565BC6}"/>
              </a:ext>
            </a:extLst>
          </p:cNvPr>
          <p:cNvSpPr/>
          <p:nvPr/>
        </p:nvSpPr>
        <p:spPr>
          <a:xfrm>
            <a:off x="6958379" y="4404423"/>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7" name="Rounded Rectangle 436">
            <a:extLst>
              <a:ext uri="{FF2B5EF4-FFF2-40B4-BE49-F238E27FC236}">
                <a16:creationId xmlns:a16="http://schemas.microsoft.com/office/drawing/2014/main" id="{1F587832-50CD-5969-D754-073FD527661A}"/>
              </a:ext>
            </a:extLst>
          </p:cNvPr>
          <p:cNvSpPr/>
          <p:nvPr/>
        </p:nvSpPr>
        <p:spPr>
          <a:xfrm>
            <a:off x="5426642" y="440550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2" name="Rounded Rectangle 441">
            <a:extLst>
              <a:ext uri="{FF2B5EF4-FFF2-40B4-BE49-F238E27FC236}">
                <a16:creationId xmlns:a16="http://schemas.microsoft.com/office/drawing/2014/main" id="{FF36D435-0B20-9B62-B723-DC09F00E6662}"/>
              </a:ext>
            </a:extLst>
          </p:cNvPr>
          <p:cNvSpPr/>
          <p:nvPr/>
        </p:nvSpPr>
        <p:spPr>
          <a:xfrm>
            <a:off x="6070241" y="25664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3" name="Rounded Rectangle 442">
            <a:extLst>
              <a:ext uri="{FF2B5EF4-FFF2-40B4-BE49-F238E27FC236}">
                <a16:creationId xmlns:a16="http://schemas.microsoft.com/office/drawing/2014/main" id="{6BEB0F61-B12C-B19E-8CFE-BD5A4BF18F50}"/>
              </a:ext>
            </a:extLst>
          </p:cNvPr>
          <p:cNvSpPr/>
          <p:nvPr/>
        </p:nvSpPr>
        <p:spPr>
          <a:xfrm>
            <a:off x="6437820" y="3153992"/>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44" name="Rounded Rectangle 443">
            <a:extLst>
              <a:ext uri="{FF2B5EF4-FFF2-40B4-BE49-F238E27FC236}">
                <a16:creationId xmlns:a16="http://schemas.microsoft.com/office/drawing/2014/main" id="{5B457889-810D-1B1C-78F1-EEA9DC0E5A55}"/>
              </a:ext>
            </a:extLst>
          </p:cNvPr>
          <p:cNvSpPr/>
          <p:nvPr/>
        </p:nvSpPr>
        <p:spPr>
          <a:xfrm>
            <a:off x="6224438" y="3807127"/>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45" name="Straight Arrow Connector 444">
            <a:extLst>
              <a:ext uri="{FF2B5EF4-FFF2-40B4-BE49-F238E27FC236}">
                <a16:creationId xmlns:a16="http://schemas.microsoft.com/office/drawing/2014/main" id="{585AD54C-FE64-7C64-8EC7-FE3725F53858}"/>
              </a:ext>
            </a:extLst>
          </p:cNvPr>
          <p:cNvCxnSpPr>
            <a:cxnSpLocks/>
            <a:stCxn id="442" idx="2"/>
            <a:endCxn id="443" idx="0"/>
          </p:cNvCxnSpPr>
          <p:nvPr/>
        </p:nvCxnSpPr>
        <p:spPr>
          <a:xfrm>
            <a:off x="6241052" y="2868878"/>
            <a:ext cx="367579" cy="28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01CC9C4C-6CF6-3AF0-524D-C99F9DDFDF4E}"/>
              </a:ext>
            </a:extLst>
          </p:cNvPr>
          <p:cNvCxnSpPr>
            <a:cxnSpLocks/>
            <a:stCxn id="443" idx="2"/>
            <a:endCxn id="444" idx="0"/>
          </p:cNvCxnSpPr>
          <p:nvPr/>
        </p:nvCxnSpPr>
        <p:spPr>
          <a:xfrm flipH="1">
            <a:off x="6395249" y="3456404"/>
            <a:ext cx="213382" cy="350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FB80B633-4477-5AE5-D78E-0A0AAEBE1EE6}"/>
              </a:ext>
            </a:extLst>
          </p:cNvPr>
          <p:cNvCxnSpPr>
            <a:cxnSpLocks/>
            <a:stCxn id="444" idx="2"/>
            <a:endCxn id="448" idx="0"/>
          </p:cNvCxnSpPr>
          <p:nvPr/>
        </p:nvCxnSpPr>
        <p:spPr>
          <a:xfrm>
            <a:off x="6395249" y="4109539"/>
            <a:ext cx="287947"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8" name="Rounded Rectangle 447">
            <a:extLst>
              <a:ext uri="{FF2B5EF4-FFF2-40B4-BE49-F238E27FC236}">
                <a16:creationId xmlns:a16="http://schemas.microsoft.com/office/drawing/2014/main" id="{E41629FA-0739-B577-B47E-4ACEAC594B32}"/>
              </a:ext>
            </a:extLst>
          </p:cNvPr>
          <p:cNvSpPr/>
          <p:nvPr/>
        </p:nvSpPr>
        <p:spPr>
          <a:xfrm>
            <a:off x="6512385" y="4403066"/>
            <a:ext cx="341622"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54" name="Straight Arrow Connector 453">
            <a:extLst>
              <a:ext uri="{FF2B5EF4-FFF2-40B4-BE49-F238E27FC236}">
                <a16:creationId xmlns:a16="http://schemas.microsoft.com/office/drawing/2014/main" id="{6DCFF699-2263-E94B-50DA-40B4C4E3D68F}"/>
              </a:ext>
            </a:extLst>
          </p:cNvPr>
          <p:cNvCxnSpPr>
            <a:cxnSpLocks/>
            <a:stCxn id="390" idx="4"/>
            <a:endCxn id="442" idx="0"/>
          </p:cNvCxnSpPr>
          <p:nvPr/>
        </p:nvCxnSpPr>
        <p:spPr>
          <a:xfrm flipH="1">
            <a:off x="6241052" y="2078584"/>
            <a:ext cx="161471" cy="48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3368D21D-4848-D465-0752-8730826CE563}"/>
              </a:ext>
            </a:extLst>
          </p:cNvPr>
          <p:cNvSpPr/>
          <p:nvPr/>
        </p:nvSpPr>
        <p:spPr>
          <a:xfrm>
            <a:off x="5932823" y="4962586"/>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58" name="Straight Arrow Connector 457">
            <a:extLst>
              <a:ext uri="{FF2B5EF4-FFF2-40B4-BE49-F238E27FC236}">
                <a16:creationId xmlns:a16="http://schemas.microsoft.com/office/drawing/2014/main" id="{29629ED0-86BF-3498-9449-D1D1D9A38B86}"/>
              </a:ext>
            </a:extLst>
          </p:cNvPr>
          <p:cNvCxnSpPr>
            <a:cxnSpLocks/>
            <a:stCxn id="435" idx="2"/>
            <a:endCxn id="476" idx="1"/>
          </p:cNvCxnSpPr>
          <p:nvPr/>
        </p:nvCxnSpPr>
        <p:spPr>
          <a:xfrm>
            <a:off x="6178568" y="4713425"/>
            <a:ext cx="375658" cy="296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35B241DD-ED8A-9BEC-0A90-4A319B62BBA2}"/>
              </a:ext>
            </a:extLst>
          </p:cNvPr>
          <p:cNvCxnSpPr>
            <a:cxnSpLocks/>
            <a:stCxn id="448" idx="2"/>
            <a:endCxn id="457" idx="0"/>
          </p:cNvCxnSpPr>
          <p:nvPr/>
        </p:nvCxnSpPr>
        <p:spPr>
          <a:xfrm flipH="1">
            <a:off x="6128712" y="4705478"/>
            <a:ext cx="554484" cy="25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5" name="Oval 464">
            <a:extLst>
              <a:ext uri="{FF2B5EF4-FFF2-40B4-BE49-F238E27FC236}">
                <a16:creationId xmlns:a16="http://schemas.microsoft.com/office/drawing/2014/main" id="{C28FC168-3C55-4715-E93F-4285B5FD4588}"/>
              </a:ext>
            </a:extLst>
          </p:cNvPr>
          <p:cNvSpPr/>
          <p:nvPr/>
        </p:nvSpPr>
        <p:spPr>
          <a:xfrm>
            <a:off x="7100336" y="4951897"/>
            <a:ext cx="397164" cy="399245"/>
          </a:xfrm>
          <a:prstGeom prst="ellipse">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sp>
        <p:nvSpPr>
          <p:cNvPr id="466" name="Oval 465">
            <a:extLst>
              <a:ext uri="{FF2B5EF4-FFF2-40B4-BE49-F238E27FC236}">
                <a16:creationId xmlns:a16="http://schemas.microsoft.com/office/drawing/2014/main" id="{4425E500-3EC8-6FB4-7566-421938691DF1}"/>
              </a:ext>
            </a:extLst>
          </p:cNvPr>
          <p:cNvSpPr/>
          <p:nvPr/>
        </p:nvSpPr>
        <p:spPr>
          <a:xfrm>
            <a:off x="5439880" y="4999772"/>
            <a:ext cx="397164"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467" name="Straight Arrow Connector 466">
            <a:extLst>
              <a:ext uri="{FF2B5EF4-FFF2-40B4-BE49-F238E27FC236}">
                <a16:creationId xmlns:a16="http://schemas.microsoft.com/office/drawing/2014/main" id="{7A69E6D4-BB5A-C917-A2EA-B9E65A752FA2}"/>
              </a:ext>
            </a:extLst>
          </p:cNvPr>
          <p:cNvCxnSpPr>
            <a:cxnSpLocks/>
            <a:stCxn id="437" idx="2"/>
            <a:endCxn id="465" idx="0"/>
          </p:cNvCxnSpPr>
          <p:nvPr/>
        </p:nvCxnSpPr>
        <p:spPr>
          <a:xfrm>
            <a:off x="5597453" y="4707918"/>
            <a:ext cx="1701465" cy="24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a:extLst>
              <a:ext uri="{FF2B5EF4-FFF2-40B4-BE49-F238E27FC236}">
                <a16:creationId xmlns:a16="http://schemas.microsoft.com/office/drawing/2014/main" id="{12D36555-C680-F457-BC41-8F05EA48F5DA}"/>
              </a:ext>
            </a:extLst>
          </p:cNvPr>
          <p:cNvCxnSpPr>
            <a:cxnSpLocks/>
            <a:stCxn id="436" idx="2"/>
            <a:endCxn id="466" idx="0"/>
          </p:cNvCxnSpPr>
          <p:nvPr/>
        </p:nvCxnSpPr>
        <p:spPr>
          <a:xfrm flipH="1">
            <a:off x="5638462" y="4706835"/>
            <a:ext cx="1490728" cy="29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3" name="TextBox 472">
            <a:extLst>
              <a:ext uri="{FF2B5EF4-FFF2-40B4-BE49-F238E27FC236}">
                <a16:creationId xmlns:a16="http://schemas.microsoft.com/office/drawing/2014/main" id="{0EE4E33E-E8AF-5706-F1CE-62B46A66CE1C}"/>
              </a:ext>
            </a:extLst>
          </p:cNvPr>
          <p:cNvSpPr txBox="1"/>
          <p:nvPr/>
        </p:nvSpPr>
        <p:spPr>
          <a:xfrm>
            <a:off x="5969577" y="5477875"/>
            <a:ext cx="1130759" cy="400110"/>
          </a:xfrm>
          <a:prstGeom prst="rect">
            <a:avLst/>
          </a:prstGeom>
          <a:noFill/>
        </p:spPr>
        <p:txBody>
          <a:bodyPr wrap="none" rtlCol="0">
            <a:spAutoFit/>
          </a:bodyPr>
          <a:lstStyle>
            <a:defPPr>
              <a:defRPr lang="en-US"/>
            </a:defPPr>
            <a:lvl1pPr>
              <a:defRPr sz="2000">
                <a:solidFill>
                  <a:schemeClr val="bg1">
                    <a:lumMod val="50000"/>
                  </a:schemeClr>
                </a:solidFill>
              </a:defRPr>
            </a:lvl1pPr>
          </a:lstStyle>
          <a:p>
            <a:r>
              <a:rPr lang="en-US" dirty="0"/>
              <a:t>Best of N</a:t>
            </a:r>
          </a:p>
        </p:txBody>
      </p:sp>
      <p:sp>
        <p:nvSpPr>
          <p:cNvPr id="476" name="Oval 475">
            <a:extLst>
              <a:ext uri="{FF2B5EF4-FFF2-40B4-BE49-F238E27FC236}">
                <a16:creationId xmlns:a16="http://schemas.microsoft.com/office/drawing/2014/main" id="{7C2D4050-C3B1-A83F-78B4-F638D694402C}"/>
              </a:ext>
            </a:extLst>
          </p:cNvPr>
          <p:cNvSpPr/>
          <p:nvPr/>
        </p:nvSpPr>
        <p:spPr>
          <a:xfrm>
            <a:off x="6496852" y="4951897"/>
            <a:ext cx="391777" cy="399245"/>
          </a:xfrm>
          <a:prstGeom prst="ellipse">
            <a:avLst/>
          </a:prstGeom>
          <a:solidFill>
            <a:schemeClr val="accent6">
              <a:lumMod val="40000"/>
              <a:lumOff val="60000"/>
            </a:schemeClr>
          </a:solidFill>
          <a:ln>
            <a:solidFill>
              <a:schemeClr val="accent6">
                <a:lumMod val="20000"/>
                <a:lumOff val="8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78" name="Oval 477">
            <a:extLst>
              <a:ext uri="{FF2B5EF4-FFF2-40B4-BE49-F238E27FC236}">
                <a16:creationId xmlns:a16="http://schemas.microsoft.com/office/drawing/2014/main" id="{FF1A839E-916F-DDB7-9A97-7A667997B9F1}"/>
              </a:ext>
            </a:extLst>
          </p:cNvPr>
          <p:cNvSpPr/>
          <p:nvPr/>
        </p:nvSpPr>
        <p:spPr>
          <a:xfrm>
            <a:off x="902382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480" name="Oval 479">
            <a:extLst>
              <a:ext uri="{FF2B5EF4-FFF2-40B4-BE49-F238E27FC236}">
                <a16:creationId xmlns:a16="http://schemas.microsoft.com/office/drawing/2014/main" id="{7C47625F-155A-787F-0870-34D0B47D5E9E}"/>
              </a:ext>
            </a:extLst>
          </p:cNvPr>
          <p:cNvSpPr/>
          <p:nvPr/>
        </p:nvSpPr>
        <p:spPr>
          <a:xfrm>
            <a:off x="9497831" y="4776507"/>
            <a:ext cx="391777" cy="3992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cxnSp>
        <p:nvCxnSpPr>
          <p:cNvPr id="483" name="Straight Arrow Connector 482">
            <a:extLst>
              <a:ext uri="{FF2B5EF4-FFF2-40B4-BE49-F238E27FC236}">
                <a16:creationId xmlns:a16="http://schemas.microsoft.com/office/drawing/2014/main" id="{511956B4-B751-1817-692F-B3015494A336}"/>
              </a:ext>
            </a:extLst>
          </p:cNvPr>
          <p:cNvCxnSpPr>
            <a:cxnSpLocks/>
            <a:stCxn id="153" idx="4"/>
            <a:endCxn id="160" idx="0"/>
          </p:cNvCxnSpPr>
          <p:nvPr/>
        </p:nvCxnSpPr>
        <p:spPr>
          <a:xfrm flipH="1">
            <a:off x="9005528" y="3666821"/>
            <a:ext cx="73768" cy="450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5CD19E4D-B5B4-DECA-F986-45A9AD3B0641}"/>
              </a:ext>
            </a:extLst>
          </p:cNvPr>
          <p:cNvCxnSpPr>
            <a:cxnSpLocks/>
            <a:stCxn id="160" idx="4"/>
            <a:endCxn id="478" idx="0"/>
          </p:cNvCxnSpPr>
          <p:nvPr/>
        </p:nvCxnSpPr>
        <p:spPr>
          <a:xfrm>
            <a:off x="9005528" y="4265021"/>
            <a:ext cx="214182" cy="51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DAFBC20C-7209-539A-1DAA-4F4A7363D898}"/>
              </a:ext>
            </a:extLst>
          </p:cNvPr>
          <p:cNvCxnSpPr>
            <a:cxnSpLocks/>
            <a:stCxn id="189" idx="4"/>
            <a:endCxn id="158" idx="0"/>
          </p:cNvCxnSpPr>
          <p:nvPr/>
        </p:nvCxnSpPr>
        <p:spPr>
          <a:xfrm>
            <a:off x="8668031" y="4478191"/>
            <a:ext cx="79310" cy="303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0" name="Rounded Rectangle 499">
            <a:extLst>
              <a:ext uri="{FF2B5EF4-FFF2-40B4-BE49-F238E27FC236}">
                <a16:creationId xmlns:a16="http://schemas.microsoft.com/office/drawing/2014/main" id="{57D74710-2128-50AE-4685-3FF4DE792642}"/>
              </a:ext>
            </a:extLst>
          </p:cNvPr>
          <p:cNvSpPr/>
          <p:nvPr/>
        </p:nvSpPr>
        <p:spPr>
          <a:xfrm>
            <a:off x="3588410" y="3099088"/>
            <a:ext cx="599638"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01" name="Straight Arrow Connector 500">
            <a:extLst>
              <a:ext uri="{FF2B5EF4-FFF2-40B4-BE49-F238E27FC236}">
                <a16:creationId xmlns:a16="http://schemas.microsoft.com/office/drawing/2014/main" id="{F343392E-9065-CA91-0076-DB8A9C7BB490}"/>
              </a:ext>
            </a:extLst>
          </p:cNvPr>
          <p:cNvCxnSpPr>
            <a:cxnSpLocks/>
            <a:stCxn id="365" idx="2"/>
            <a:endCxn id="379" idx="0"/>
          </p:cNvCxnSpPr>
          <p:nvPr/>
        </p:nvCxnSpPr>
        <p:spPr>
          <a:xfrm>
            <a:off x="1879126" y="2777373"/>
            <a:ext cx="479237" cy="32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700337AC-26E1-1B98-14B1-A9C38A51D29B}"/>
              </a:ext>
            </a:extLst>
          </p:cNvPr>
          <p:cNvCxnSpPr>
            <a:cxnSpLocks/>
            <a:stCxn id="500" idx="2"/>
            <a:endCxn id="534" idx="0"/>
          </p:cNvCxnSpPr>
          <p:nvPr/>
        </p:nvCxnSpPr>
        <p:spPr>
          <a:xfrm>
            <a:off x="3888229" y="3401500"/>
            <a:ext cx="146403" cy="34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6EE02A86-8D2A-311F-8322-09277B215F30}"/>
              </a:ext>
            </a:extLst>
          </p:cNvPr>
          <p:cNvCxnSpPr>
            <a:cxnSpLocks/>
            <a:stCxn id="442" idx="2"/>
            <a:endCxn id="406" idx="0"/>
          </p:cNvCxnSpPr>
          <p:nvPr/>
        </p:nvCxnSpPr>
        <p:spPr>
          <a:xfrm flipH="1">
            <a:off x="5890621" y="2868878"/>
            <a:ext cx="350431" cy="946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2" name="Oval 511">
            <a:extLst>
              <a:ext uri="{FF2B5EF4-FFF2-40B4-BE49-F238E27FC236}">
                <a16:creationId xmlns:a16="http://schemas.microsoft.com/office/drawing/2014/main" id="{AF27CAAF-EECD-23AC-A07B-38406EDDA28E}"/>
              </a:ext>
            </a:extLst>
          </p:cNvPr>
          <p:cNvSpPr/>
          <p:nvPr/>
        </p:nvSpPr>
        <p:spPr>
          <a:xfrm>
            <a:off x="10464909" y="4761374"/>
            <a:ext cx="399245" cy="399245"/>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
        <p:nvSpPr>
          <p:cNvPr id="513" name="Oval 512">
            <a:extLst>
              <a:ext uri="{FF2B5EF4-FFF2-40B4-BE49-F238E27FC236}">
                <a16:creationId xmlns:a16="http://schemas.microsoft.com/office/drawing/2014/main" id="{573C034D-E709-F87C-1ED8-432F64E9BCCE}"/>
              </a:ext>
            </a:extLst>
          </p:cNvPr>
          <p:cNvSpPr/>
          <p:nvPr/>
        </p:nvSpPr>
        <p:spPr>
          <a:xfrm>
            <a:off x="10049784" y="4140942"/>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15" name="Oval 514">
            <a:extLst>
              <a:ext uri="{FF2B5EF4-FFF2-40B4-BE49-F238E27FC236}">
                <a16:creationId xmlns:a16="http://schemas.microsoft.com/office/drawing/2014/main" id="{DE44AA0B-5F29-86C1-B7BF-92963B2FE3E9}"/>
              </a:ext>
            </a:extLst>
          </p:cNvPr>
          <p:cNvSpPr/>
          <p:nvPr/>
        </p:nvSpPr>
        <p:spPr>
          <a:xfrm>
            <a:off x="9770630" y="4130020"/>
            <a:ext cx="147535" cy="147535"/>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16" name="Straight Arrow Connector 515">
            <a:extLst>
              <a:ext uri="{FF2B5EF4-FFF2-40B4-BE49-F238E27FC236}">
                <a16:creationId xmlns:a16="http://schemas.microsoft.com/office/drawing/2014/main" id="{97B0E151-A2BC-5B13-A42F-307ECBD8EC6E}"/>
              </a:ext>
            </a:extLst>
          </p:cNvPr>
          <p:cNvCxnSpPr>
            <a:cxnSpLocks/>
            <a:stCxn id="157" idx="4"/>
            <a:endCxn id="513" idx="0"/>
          </p:cNvCxnSpPr>
          <p:nvPr/>
        </p:nvCxnSpPr>
        <p:spPr>
          <a:xfrm>
            <a:off x="9752702" y="3661955"/>
            <a:ext cx="370850" cy="478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58831B2D-42C3-42C2-837A-D7F20707399F}"/>
              </a:ext>
            </a:extLst>
          </p:cNvPr>
          <p:cNvCxnSpPr>
            <a:cxnSpLocks/>
            <a:stCxn id="154" idx="4"/>
            <a:endCxn id="515" idx="1"/>
          </p:cNvCxnSpPr>
          <p:nvPr/>
        </p:nvCxnSpPr>
        <p:spPr>
          <a:xfrm>
            <a:off x="9424064" y="3666821"/>
            <a:ext cx="368172" cy="484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CF5FBF59-2A40-14B8-DFB1-B588E46649F4}"/>
              </a:ext>
            </a:extLst>
          </p:cNvPr>
          <p:cNvCxnSpPr>
            <a:cxnSpLocks/>
            <a:stCxn id="515" idx="4"/>
            <a:endCxn id="188" idx="0"/>
          </p:cNvCxnSpPr>
          <p:nvPr/>
        </p:nvCxnSpPr>
        <p:spPr>
          <a:xfrm>
            <a:off x="9844398" y="4277555"/>
            <a:ext cx="361029" cy="48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4C656CA0-C574-7C79-BDBB-E8B96DA69127}"/>
              </a:ext>
            </a:extLst>
          </p:cNvPr>
          <p:cNvCxnSpPr>
            <a:cxnSpLocks/>
            <a:stCxn id="513" idx="4"/>
            <a:endCxn id="512" idx="0"/>
          </p:cNvCxnSpPr>
          <p:nvPr/>
        </p:nvCxnSpPr>
        <p:spPr>
          <a:xfrm>
            <a:off x="10123552" y="4288477"/>
            <a:ext cx="540980" cy="472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94B61D0-FE76-1EEE-E06B-0070FC91EC7D}"/>
              </a:ext>
            </a:extLst>
          </p:cNvPr>
          <p:cNvCxnSpPr>
            <a:cxnSpLocks/>
            <a:stCxn id="513" idx="4"/>
            <a:endCxn id="188" idx="0"/>
          </p:cNvCxnSpPr>
          <p:nvPr/>
        </p:nvCxnSpPr>
        <p:spPr>
          <a:xfrm>
            <a:off x="10123552" y="4288477"/>
            <a:ext cx="81875" cy="477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4" name="Rounded Rectangle 533">
            <a:extLst>
              <a:ext uri="{FF2B5EF4-FFF2-40B4-BE49-F238E27FC236}">
                <a16:creationId xmlns:a16="http://schemas.microsoft.com/office/drawing/2014/main" id="{212D2467-43C2-4CA7-4E54-ED1CF7A146D1}"/>
              </a:ext>
            </a:extLst>
          </p:cNvPr>
          <p:cNvSpPr/>
          <p:nvPr/>
        </p:nvSpPr>
        <p:spPr>
          <a:xfrm>
            <a:off x="3734813" y="3743975"/>
            <a:ext cx="599638" cy="302412"/>
          </a:xfrm>
          <a:prstGeom prst="roundRect">
            <a:avLst/>
          </a:prstGeom>
          <a:solidFill>
            <a:srgbClr val="FF7E79"/>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1"/>
              </a:solidFill>
            </a:endParaRPr>
          </a:p>
        </p:txBody>
      </p:sp>
    </p:spTree>
    <p:extLst>
      <p:ext uri="{BB962C8B-B14F-4D97-AF65-F5344CB8AC3E}">
        <p14:creationId xmlns:p14="http://schemas.microsoft.com/office/powerpoint/2010/main" val="3434561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4992-540D-7A54-943E-5CABCF66D948}"/>
              </a:ext>
            </a:extLst>
          </p:cNvPr>
          <p:cNvSpPr>
            <a:spLocks noGrp="1"/>
          </p:cNvSpPr>
          <p:nvPr>
            <p:ph type="title"/>
          </p:nvPr>
        </p:nvSpPr>
        <p:spPr/>
        <p:txBody>
          <a:bodyPr/>
          <a:lstStyle/>
          <a:p>
            <a:r>
              <a:rPr lang="en-US" dirty="0"/>
              <a:t>Use </a:t>
            </a:r>
            <a:r>
              <a:rPr lang="en-US" dirty="0" err="1"/>
              <a:t>CoTs</a:t>
            </a:r>
            <a:r>
              <a:rPr lang="en-US" dirty="0"/>
              <a:t> to train a model</a:t>
            </a:r>
          </a:p>
        </p:txBody>
      </p:sp>
      <p:sp>
        <p:nvSpPr>
          <p:cNvPr id="3" name="Content Placeholder 2">
            <a:extLst>
              <a:ext uri="{FF2B5EF4-FFF2-40B4-BE49-F238E27FC236}">
                <a16:creationId xmlns:a16="http://schemas.microsoft.com/office/drawing/2014/main" id="{DA06D0B1-C3E4-82A3-A4C8-9059187ED806}"/>
              </a:ext>
            </a:extLst>
          </p:cNvPr>
          <p:cNvSpPr>
            <a:spLocks noGrp="1"/>
          </p:cNvSpPr>
          <p:nvPr>
            <p:ph idx="1"/>
          </p:nvPr>
        </p:nvSpPr>
        <p:spPr>
          <a:xfrm>
            <a:off x="838200" y="1967357"/>
            <a:ext cx="5563340" cy="3923777"/>
          </a:xfrm>
        </p:spPr>
        <p:txBody>
          <a:bodyPr/>
          <a:lstStyle/>
          <a:p>
            <a:r>
              <a:rPr lang="en-US" dirty="0">
                <a:latin typeface="IBM Plex Sans Light" panose="020B0503050203000203" pitchFamily="34" charset="0"/>
              </a:rPr>
              <a:t>Now, we would like to learn a model from these </a:t>
            </a:r>
            <a:r>
              <a:rPr lang="en-US" dirty="0" err="1">
                <a:latin typeface="IBM Plex Sans Light" panose="020B0503050203000203" pitchFamily="34" charset="0"/>
              </a:rPr>
              <a:t>CoTs</a:t>
            </a:r>
            <a:endParaRPr lang="en-US" dirty="0">
              <a:latin typeface="IBM Plex Sans Light" panose="020B0503050203000203" pitchFamily="34" charset="0"/>
            </a:endParaRPr>
          </a:p>
          <a:p>
            <a:r>
              <a:rPr lang="en-US" dirty="0">
                <a:latin typeface="IBM Plex Sans Light" panose="020B0503050203000203" pitchFamily="34" charset="0"/>
              </a:rPr>
              <a:t>We want a model to generate good verified solutions as frequently as it can</a:t>
            </a:r>
          </a:p>
          <a:p>
            <a:r>
              <a:rPr lang="en-US" dirty="0">
                <a:latin typeface="IBM Plex Sans Light" panose="020B0503050203000203" pitchFamily="34" charset="0"/>
              </a:rPr>
              <a:t>This is combinatorically hard problem</a:t>
            </a:r>
          </a:p>
        </p:txBody>
      </p:sp>
      <p:sp>
        <p:nvSpPr>
          <p:cNvPr id="4" name="Oval 3">
            <a:extLst>
              <a:ext uri="{FF2B5EF4-FFF2-40B4-BE49-F238E27FC236}">
                <a16:creationId xmlns:a16="http://schemas.microsoft.com/office/drawing/2014/main" id="{7F52F861-CBF0-C1B7-6E20-5CDB71EA8EE3}"/>
              </a:ext>
            </a:extLst>
          </p:cNvPr>
          <p:cNvSpPr/>
          <p:nvPr/>
        </p:nvSpPr>
        <p:spPr>
          <a:xfrm>
            <a:off x="8253616" y="1568112"/>
            <a:ext cx="914400" cy="399245"/>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bg1"/>
                </a:solidFill>
              </a:rPr>
              <a:t>Input</a:t>
            </a:r>
          </a:p>
        </p:txBody>
      </p:sp>
      <p:sp>
        <p:nvSpPr>
          <p:cNvPr id="5" name="Rounded Rectangle 4">
            <a:extLst>
              <a:ext uri="{FF2B5EF4-FFF2-40B4-BE49-F238E27FC236}">
                <a16:creationId xmlns:a16="http://schemas.microsoft.com/office/drawing/2014/main" id="{EDDB5E11-F3B7-21EC-5972-7117F52074A7}"/>
              </a:ext>
            </a:extLst>
          </p:cNvPr>
          <p:cNvSpPr/>
          <p:nvPr/>
        </p:nvSpPr>
        <p:spPr>
          <a:xfrm>
            <a:off x="8006647"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06A5EF6-4E36-C33D-CB05-E21414914864}"/>
              </a:ext>
            </a:extLst>
          </p:cNvPr>
          <p:cNvSpPr/>
          <p:nvPr/>
        </p:nvSpPr>
        <p:spPr>
          <a:xfrm>
            <a:off x="7622677" y="3214365"/>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A936D35-1266-2E21-A349-207520F4F7A9}"/>
              </a:ext>
            </a:extLst>
          </p:cNvPr>
          <p:cNvSpPr/>
          <p:nvPr/>
        </p:nvSpPr>
        <p:spPr>
          <a:xfrm>
            <a:off x="7444548" y="3898581"/>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3C8AD19-D15C-9CC8-4363-85ED472701FE}"/>
              </a:ext>
            </a:extLst>
          </p:cNvPr>
          <p:cNvCxnSpPr>
            <a:cxnSpLocks/>
            <a:stCxn id="4" idx="4"/>
            <a:endCxn id="5" idx="0"/>
          </p:cNvCxnSpPr>
          <p:nvPr/>
        </p:nvCxnSpPr>
        <p:spPr>
          <a:xfrm flipH="1">
            <a:off x="8155815" y="1967357"/>
            <a:ext cx="555001"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701F009-C0B9-7A57-B2FA-4E4856A16E1C}"/>
              </a:ext>
            </a:extLst>
          </p:cNvPr>
          <p:cNvCxnSpPr>
            <a:cxnSpLocks/>
            <a:stCxn id="5" idx="2"/>
            <a:endCxn id="6" idx="0"/>
          </p:cNvCxnSpPr>
          <p:nvPr/>
        </p:nvCxnSpPr>
        <p:spPr>
          <a:xfrm flipH="1">
            <a:off x="7771845" y="2791051"/>
            <a:ext cx="383970"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82259D-A14C-9B3A-1917-C72B580EFD6A}"/>
              </a:ext>
            </a:extLst>
          </p:cNvPr>
          <p:cNvCxnSpPr>
            <a:cxnSpLocks/>
            <a:stCxn id="6" idx="2"/>
            <a:endCxn id="7" idx="0"/>
          </p:cNvCxnSpPr>
          <p:nvPr/>
        </p:nvCxnSpPr>
        <p:spPr>
          <a:xfrm flipH="1">
            <a:off x="7593716" y="3516777"/>
            <a:ext cx="178129" cy="38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FED97D-2339-1CC8-ED9E-66B34E95E861}"/>
              </a:ext>
            </a:extLst>
          </p:cNvPr>
          <p:cNvCxnSpPr>
            <a:cxnSpLocks/>
            <a:stCxn id="4" idx="4"/>
            <a:endCxn id="12" idx="0"/>
          </p:cNvCxnSpPr>
          <p:nvPr/>
        </p:nvCxnSpPr>
        <p:spPr>
          <a:xfrm>
            <a:off x="8710816" y="1967357"/>
            <a:ext cx="272141"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2EDDD66-2E80-5EC0-CC58-C8DAF4CDBD34}"/>
              </a:ext>
            </a:extLst>
          </p:cNvPr>
          <p:cNvSpPr/>
          <p:nvPr/>
        </p:nvSpPr>
        <p:spPr>
          <a:xfrm>
            <a:off x="8833789"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166972D-9A3E-7AC6-25D8-D6112086D38D}"/>
              </a:ext>
            </a:extLst>
          </p:cNvPr>
          <p:cNvSpPr/>
          <p:nvPr/>
        </p:nvSpPr>
        <p:spPr>
          <a:xfrm>
            <a:off x="9470836" y="3204246"/>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76E86F5-6988-219E-19C9-E8C55BEE3448}"/>
              </a:ext>
            </a:extLst>
          </p:cNvPr>
          <p:cNvSpPr/>
          <p:nvPr/>
        </p:nvSpPr>
        <p:spPr>
          <a:xfrm>
            <a:off x="8920390" y="388738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E27E605-3AD4-A885-2355-9507EB8C041E}"/>
              </a:ext>
            </a:extLst>
          </p:cNvPr>
          <p:cNvCxnSpPr>
            <a:cxnSpLocks/>
            <a:stCxn id="12" idx="2"/>
            <a:endCxn id="13" idx="0"/>
          </p:cNvCxnSpPr>
          <p:nvPr/>
        </p:nvCxnSpPr>
        <p:spPr>
          <a:xfrm>
            <a:off x="8982957" y="2791051"/>
            <a:ext cx="637047" cy="41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AC7827-1910-39C7-AA76-3D3C93FFF93C}"/>
              </a:ext>
            </a:extLst>
          </p:cNvPr>
          <p:cNvCxnSpPr>
            <a:cxnSpLocks/>
            <a:stCxn id="13" idx="2"/>
            <a:endCxn id="14" idx="0"/>
          </p:cNvCxnSpPr>
          <p:nvPr/>
        </p:nvCxnSpPr>
        <p:spPr>
          <a:xfrm flipH="1">
            <a:off x="9069558" y="3506658"/>
            <a:ext cx="550446"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78217195-B141-D12C-5F13-DFAA1FAE057A}"/>
              </a:ext>
            </a:extLst>
          </p:cNvPr>
          <p:cNvSpPr/>
          <p:nvPr/>
        </p:nvSpPr>
        <p:spPr>
          <a:xfrm>
            <a:off x="8418851" y="248863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A80C986-A038-642D-B5BA-435FDD7F33D9}"/>
              </a:ext>
            </a:extLst>
          </p:cNvPr>
          <p:cNvSpPr/>
          <p:nvPr/>
        </p:nvSpPr>
        <p:spPr>
          <a:xfrm>
            <a:off x="8323851" y="3214365"/>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39E322F7-1273-105D-6F4F-77C46807DAA8}"/>
              </a:ext>
            </a:extLst>
          </p:cNvPr>
          <p:cNvSpPr/>
          <p:nvPr/>
        </p:nvSpPr>
        <p:spPr>
          <a:xfrm>
            <a:off x="8193222" y="3898581"/>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3B939704-94EE-B741-3209-6F4722AE68FC}"/>
              </a:ext>
            </a:extLst>
          </p:cNvPr>
          <p:cNvCxnSpPr>
            <a:cxnSpLocks/>
            <a:stCxn id="5" idx="2"/>
            <a:endCxn id="30" idx="0"/>
          </p:cNvCxnSpPr>
          <p:nvPr/>
        </p:nvCxnSpPr>
        <p:spPr>
          <a:xfrm flipH="1">
            <a:off x="8110437" y="2791051"/>
            <a:ext cx="45378" cy="427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0D1EC1-652D-D1AB-0196-A1158F263BBA}"/>
              </a:ext>
            </a:extLst>
          </p:cNvPr>
          <p:cNvCxnSpPr>
            <a:cxnSpLocks/>
            <a:stCxn id="18" idx="2"/>
            <a:endCxn id="19" idx="0"/>
          </p:cNvCxnSpPr>
          <p:nvPr/>
        </p:nvCxnSpPr>
        <p:spPr>
          <a:xfrm flipH="1">
            <a:off x="8342390" y="3516777"/>
            <a:ext cx="130629" cy="38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ACBF3F2F-220F-EFC7-0526-B504C394BCF5}"/>
              </a:ext>
            </a:extLst>
          </p:cNvPr>
          <p:cNvSpPr/>
          <p:nvPr/>
        </p:nvSpPr>
        <p:spPr>
          <a:xfrm>
            <a:off x="8155523"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23" name="Oval 22">
            <a:extLst>
              <a:ext uri="{FF2B5EF4-FFF2-40B4-BE49-F238E27FC236}">
                <a16:creationId xmlns:a16="http://schemas.microsoft.com/office/drawing/2014/main" id="{FA4AA35A-26A0-41BE-476D-2704FB192C11}"/>
              </a:ext>
            </a:extLst>
          </p:cNvPr>
          <p:cNvSpPr/>
          <p:nvPr/>
        </p:nvSpPr>
        <p:spPr>
          <a:xfrm>
            <a:off x="8516839"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24" name="Oval 23">
            <a:extLst>
              <a:ext uri="{FF2B5EF4-FFF2-40B4-BE49-F238E27FC236}">
                <a16:creationId xmlns:a16="http://schemas.microsoft.com/office/drawing/2014/main" id="{620C0E6C-AD5E-1912-1D11-4CE735E8A162}"/>
              </a:ext>
            </a:extLst>
          </p:cNvPr>
          <p:cNvSpPr/>
          <p:nvPr/>
        </p:nvSpPr>
        <p:spPr>
          <a:xfrm>
            <a:off x="9239471"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25" name="Straight Arrow Connector 24">
            <a:extLst>
              <a:ext uri="{FF2B5EF4-FFF2-40B4-BE49-F238E27FC236}">
                <a16:creationId xmlns:a16="http://schemas.microsoft.com/office/drawing/2014/main" id="{8599EEF2-066C-AEE4-E3F3-981EFA598C80}"/>
              </a:ext>
            </a:extLst>
          </p:cNvPr>
          <p:cNvCxnSpPr>
            <a:cxnSpLocks/>
            <a:stCxn id="4" idx="4"/>
            <a:endCxn id="17" idx="0"/>
          </p:cNvCxnSpPr>
          <p:nvPr/>
        </p:nvCxnSpPr>
        <p:spPr>
          <a:xfrm flipH="1">
            <a:off x="8568019" y="1967357"/>
            <a:ext cx="142797" cy="52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5B131BA-7896-917B-8FFF-81F140965A57}"/>
              </a:ext>
            </a:extLst>
          </p:cNvPr>
          <p:cNvCxnSpPr>
            <a:cxnSpLocks/>
            <a:stCxn id="7" idx="2"/>
            <a:endCxn id="22" idx="0"/>
          </p:cNvCxnSpPr>
          <p:nvPr/>
        </p:nvCxnSpPr>
        <p:spPr>
          <a:xfrm>
            <a:off x="7593716" y="4200993"/>
            <a:ext cx="715683"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54A9EB-63D8-6291-B5BF-8025B49C08D3}"/>
              </a:ext>
            </a:extLst>
          </p:cNvPr>
          <p:cNvCxnSpPr>
            <a:cxnSpLocks/>
            <a:stCxn id="19" idx="2"/>
            <a:endCxn id="23" idx="0"/>
          </p:cNvCxnSpPr>
          <p:nvPr/>
        </p:nvCxnSpPr>
        <p:spPr>
          <a:xfrm>
            <a:off x="8342390" y="4200993"/>
            <a:ext cx="328325"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2376328-7F2E-ABE9-A152-9ED1828B06E1}"/>
              </a:ext>
            </a:extLst>
          </p:cNvPr>
          <p:cNvCxnSpPr>
            <a:cxnSpLocks/>
            <a:stCxn id="14" idx="2"/>
            <a:endCxn id="24" idx="0"/>
          </p:cNvCxnSpPr>
          <p:nvPr/>
        </p:nvCxnSpPr>
        <p:spPr>
          <a:xfrm>
            <a:off x="9069558" y="4189801"/>
            <a:ext cx="323789"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AD985302-BE93-4D82-0D1D-7E45EFA4011C}"/>
              </a:ext>
            </a:extLst>
          </p:cNvPr>
          <p:cNvSpPr/>
          <p:nvPr/>
        </p:nvSpPr>
        <p:spPr>
          <a:xfrm>
            <a:off x="8744264" y="321089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A288651C-60C5-922B-4326-6AC5B0790EA6}"/>
              </a:ext>
            </a:extLst>
          </p:cNvPr>
          <p:cNvSpPr/>
          <p:nvPr/>
        </p:nvSpPr>
        <p:spPr>
          <a:xfrm>
            <a:off x="7961269" y="3218704"/>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EE36F4-38D3-4060-150D-9DB6C246AAB6}"/>
              </a:ext>
            </a:extLst>
          </p:cNvPr>
          <p:cNvCxnSpPr>
            <a:cxnSpLocks/>
            <a:stCxn id="5" idx="2"/>
            <a:endCxn id="18" idx="0"/>
          </p:cNvCxnSpPr>
          <p:nvPr/>
        </p:nvCxnSpPr>
        <p:spPr>
          <a:xfrm>
            <a:off x="8155815" y="2791051"/>
            <a:ext cx="317204"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7194848-EDF5-45B2-7BDE-EAEBC8C75064}"/>
              </a:ext>
            </a:extLst>
          </p:cNvPr>
          <p:cNvCxnSpPr>
            <a:cxnSpLocks/>
            <a:stCxn id="17" idx="2"/>
            <a:endCxn id="18" idx="0"/>
          </p:cNvCxnSpPr>
          <p:nvPr/>
        </p:nvCxnSpPr>
        <p:spPr>
          <a:xfrm flipH="1">
            <a:off x="8473019" y="2791051"/>
            <a:ext cx="95000" cy="42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DBB1D2-EEC4-5684-A636-E8C02033D261}"/>
              </a:ext>
            </a:extLst>
          </p:cNvPr>
          <p:cNvCxnSpPr>
            <a:cxnSpLocks/>
            <a:stCxn id="17" idx="2"/>
            <a:endCxn id="29" idx="0"/>
          </p:cNvCxnSpPr>
          <p:nvPr/>
        </p:nvCxnSpPr>
        <p:spPr>
          <a:xfrm>
            <a:off x="8568019" y="2791051"/>
            <a:ext cx="325413" cy="419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0B5F21F1-9FA8-EBA1-2BA4-C3BF1B6B39CF}"/>
              </a:ext>
            </a:extLst>
          </p:cNvPr>
          <p:cNvSpPr/>
          <p:nvPr/>
        </p:nvSpPr>
        <p:spPr>
          <a:xfrm>
            <a:off x="9096035" y="3204246"/>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4CC46A20-2169-C11B-8F57-2B2624F68BE9}"/>
              </a:ext>
            </a:extLst>
          </p:cNvPr>
          <p:cNvCxnSpPr>
            <a:cxnSpLocks/>
            <a:stCxn id="12" idx="2"/>
            <a:endCxn id="34" idx="0"/>
          </p:cNvCxnSpPr>
          <p:nvPr/>
        </p:nvCxnSpPr>
        <p:spPr>
          <a:xfrm>
            <a:off x="8982957" y="2791051"/>
            <a:ext cx="262246" cy="41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5A58CF0-CD42-FD44-881E-F21C7083071F}"/>
              </a:ext>
            </a:extLst>
          </p:cNvPr>
          <p:cNvCxnSpPr>
            <a:cxnSpLocks/>
            <a:stCxn id="13" idx="2"/>
            <a:endCxn id="40" idx="0"/>
          </p:cNvCxnSpPr>
          <p:nvPr/>
        </p:nvCxnSpPr>
        <p:spPr>
          <a:xfrm flipH="1">
            <a:off x="9430237" y="3506658"/>
            <a:ext cx="189767"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AF02511A-AA55-5F07-EE99-95E3E7CBE0F0}"/>
              </a:ext>
            </a:extLst>
          </p:cNvPr>
          <p:cNvSpPr/>
          <p:nvPr/>
        </p:nvSpPr>
        <p:spPr>
          <a:xfrm>
            <a:off x="7801469"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6330AFF-A379-3DC9-C382-092DD9509898}"/>
              </a:ext>
            </a:extLst>
          </p:cNvPr>
          <p:cNvSpPr/>
          <p:nvPr/>
        </p:nvSpPr>
        <p:spPr>
          <a:xfrm>
            <a:off x="7088247"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EEB3BDB3-31D6-D104-3E3D-9DAE06AFDE3A}"/>
              </a:ext>
            </a:extLst>
          </p:cNvPr>
          <p:cNvSpPr/>
          <p:nvPr/>
        </p:nvSpPr>
        <p:spPr>
          <a:xfrm>
            <a:off x="8555805" y="3892527"/>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F7B0A7C1-3476-13EB-4091-E635BAB37375}"/>
              </a:ext>
            </a:extLst>
          </p:cNvPr>
          <p:cNvSpPr/>
          <p:nvPr/>
        </p:nvSpPr>
        <p:spPr>
          <a:xfrm>
            <a:off x="9281069" y="3887389"/>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26D7C003-C2EC-CB74-D633-EFB83B7E8D96}"/>
              </a:ext>
            </a:extLst>
          </p:cNvPr>
          <p:cNvSpPr/>
          <p:nvPr/>
        </p:nvSpPr>
        <p:spPr>
          <a:xfrm>
            <a:off x="9663766" y="3886003"/>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4D07AACF-BE42-204F-630F-01B09E351434}"/>
              </a:ext>
            </a:extLst>
          </p:cNvPr>
          <p:cNvSpPr/>
          <p:nvPr/>
        </p:nvSpPr>
        <p:spPr>
          <a:xfrm>
            <a:off x="10065715" y="3886003"/>
            <a:ext cx="298335" cy="3024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439A79C2-D0C6-85AB-02F5-6FD9E18DEAEF}"/>
              </a:ext>
            </a:extLst>
          </p:cNvPr>
          <p:cNvCxnSpPr>
            <a:cxnSpLocks/>
            <a:stCxn id="13" idx="2"/>
            <a:endCxn id="39" idx="0"/>
          </p:cNvCxnSpPr>
          <p:nvPr/>
        </p:nvCxnSpPr>
        <p:spPr>
          <a:xfrm flipH="1">
            <a:off x="8704973" y="3506658"/>
            <a:ext cx="915031" cy="385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CB45172-CDD1-C60D-7AE2-ACC54FE5A914}"/>
              </a:ext>
            </a:extLst>
          </p:cNvPr>
          <p:cNvCxnSpPr>
            <a:cxnSpLocks/>
            <a:stCxn id="18" idx="2"/>
            <a:endCxn id="39" idx="0"/>
          </p:cNvCxnSpPr>
          <p:nvPr/>
        </p:nvCxnSpPr>
        <p:spPr>
          <a:xfrm>
            <a:off x="8473019" y="3516777"/>
            <a:ext cx="231954"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2A085C-CC65-075B-6881-47F456707ABB}"/>
              </a:ext>
            </a:extLst>
          </p:cNvPr>
          <p:cNvCxnSpPr>
            <a:cxnSpLocks/>
            <a:stCxn id="6" idx="2"/>
            <a:endCxn id="38" idx="0"/>
          </p:cNvCxnSpPr>
          <p:nvPr/>
        </p:nvCxnSpPr>
        <p:spPr>
          <a:xfrm flipH="1">
            <a:off x="7237415" y="3516777"/>
            <a:ext cx="534430"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094F26A-008E-BDBB-16A7-67DA439EC1F4}"/>
              </a:ext>
            </a:extLst>
          </p:cNvPr>
          <p:cNvCxnSpPr>
            <a:cxnSpLocks/>
            <a:stCxn id="6" idx="2"/>
            <a:endCxn id="39" idx="0"/>
          </p:cNvCxnSpPr>
          <p:nvPr/>
        </p:nvCxnSpPr>
        <p:spPr>
          <a:xfrm>
            <a:off x="7771845" y="3516777"/>
            <a:ext cx="933128" cy="37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595E9B3-AD1C-B25C-4841-953D8695AFC4}"/>
              </a:ext>
            </a:extLst>
          </p:cNvPr>
          <p:cNvCxnSpPr>
            <a:cxnSpLocks/>
            <a:stCxn id="30" idx="2"/>
            <a:endCxn id="37" idx="0"/>
          </p:cNvCxnSpPr>
          <p:nvPr/>
        </p:nvCxnSpPr>
        <p:spPr>
          <a:xfrm flipH="1">
            <a:off x="7950637" y="3521116"/>
            <a:ext cx="159800" cy="37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DD3FD8-3F30-A2ED-E1CD-ED0E8E7B74B1}"/>
              </a:ext>
            </a:extLst>
          </p:cNvPr>
          <p:cNvCxnSpPr>
            <a:cxnSpLocks/>
            <a:stCxn id="30" idx="2"/>
            <a:endCxn id="19" idx="0"/>
          </p:cNvCxnSpPr>
          <p:nvPr/>
        </p:nvCxnSpPr>
        <p:spPr>
          <a:xfrm>
            <a:off x="8110437" y="3521116"/>
            <a:ext cx="231953" cy="37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8696F1D-D060-A795-1E4B-AEC2C0FA40C5}"/>
              </a:ext>
            </a:extLst>
          </p:cNvPr>
          <p:cNvCxnSpPr>
            <a:cxnSpLocks/>
            <a:stCxn id="29" idx="2"/>
            <a:endCxn id="41" idx="0"/>
          </p:cNvCxnSpPr>
          <p:nvPr/>
        </p:nvCxnSpPr>
        <p:spPr>
          <a:xfrm>
            <a:off x="8893432" y="3513311"/>
            <a:ext cx="919502" cy="37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119D7D4-6984-7BAC-CB89-C1751333976E}"/>
              </a:ext>
            </a:extLst>
          </p:cNvPr>
          <p:cNvCxnSpPr>
            <a:cxnSpLocks/>
            <a:stCxn id="34" idx="2"/>
            <a:endCxn id="14" idx="0"/>
          </p:cNvCxnSpPr>
          <p:nvPr/>
        </p:nvCxnSpPr>
        <p:spPr>
          <a:xfrm flipH="1">
            <a:off x="9069558" y="3506658"/>
            <a:ext cx="175645" cy="380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37D3238-94E4-27D3-5FE2-25CDDB24A9D3}"/>
              </a:ext>
            </a:extLst>
          </p:cNvPr>
          <p:cNvCxnSpPr>
            <a:cxnSpLocks/>
            <a:stCxn id="13" idx="2"/>
            <a:endCxn id="42" idx="0"/>
          </p:cNvCxnSpPr>
          <p:nvPr/>
        </p:nvCxnSpPr>
        <p:spPr>
          <a:xfrm>
            <a:off x="9620004" y="3506658"/>
            <a:ext cx="594879" cy="379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70090846-E364-B804-EC09-3352060D495F}"/>
              </a:ext>
            </a:extLst>
          </p:cNvPr>
          <p:cNvSpPr/>
          <p:nvPr/>
        </p:nvSpPr>
        <p:spPr>
          <a:xfrm>
            <a:off x="8878155"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solidFill>
                <a:schemeClr val="bg1"/>
              </a:solidFill>
            </a:endParaRPr>
          </a:p>
        </p:txBody>
      </p:sp>
      <p:sp>
        <p:nvSpPr>
          <p:cNvPr id="53" name="Oval 52">
            <a:extLst>
              <a:ext uri="{FF2B5EF4-FFF2-40B4-BE49-F238E27FC236}">
                <a16:creationId xmlns:a16="http://schemas.microsoft.com/office/drawing/2014/main" id="{7574ECA6-5726-61CA-BCDA-4823091A6CB8}"/>
              </a:ext>
            </a:extLst>
          </p:cNvPr>
          <p:cNvSpPr/>
          <p:nvPr/>
        </p:nvSpPr>
        <p:spPr>
          <a:xfrm>
            <a:off x="7794207"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sp>
        <p:nvSpPr>
          <p:cNvPr id="54" name="Oval 53">
            <a:extLst>
              <a:ext uri="{FF2B5EF4-FFF2-40B4-BE49-F238E27FC236}">
                <a16:creationId xmlns:a16="http://schemas.microsoft.com/office/drawing/2014/main" id="{190F1197-8F12-57A6-7769-AF0A422F5F03}"/>
              </a:ext>
            </a:extLst>
          </p:cNvPr>
          <p:cNvSpPr/>
          <p:nvPr/>
        </p:nvSpPr>
        <p:spPr>
          <a:xfrm>
            <a:off x="9600787"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55" name="Oval 54">
            <a:extLst>
              <a:ext uri="{FF2B5EF4-FFF2-40B4-BE49-F238E27FC236}">
                <a16:creationId xmlns:a16="http://schemas.microsoft.com/office/drawing/2014/main" id="{82A8B20F-EF18-C4A6-DEA3-A7068724C61F}"/>
              </a:ext>
            </a:extLst>
          </p:cNvPr>
          <p:cNvSpPr/>
          <p:nvPr/>
        </p:nvSpPr>
        <p:spPr>
          <a:xfrm>
            <a:off x="9962103"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56" name="Oval 55">
            <a:extLst>
              <a:ext uri="{FF2B5EF4-FFF2-40B4-BE49-F238E27FC236}">
                <a16:creationId xmlns:a16="http://schemas.microsoft.com/office/drawing/2014/main" id="{CA859C60-6D4C-7F55-73B7-51D1761635EF}"/>
              </a:ext>
            </a:extLst>
          </p:cNvPr>
          <p:cNvSpPr/>
          <p:nvPr/>
        </p:nvSpPr>
        <p:spPr>
          <a:xfrm>
            <a:off x="7432891" y="4803187"/>
            <a:ext cx="307751" cy="289143"/>
          </a:xfrm>
          <a:prstGeom prst="ellipse">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bg1"/>
              </a:solidFill>
            </a:endParaRPr>
          </a:p>
        </p:txBody>
      </p:sp>
      <p:cxnSp>
        <p:nvCxnSpPr>
          <p:cNvPr id="57" name="Straight Arrow Connector 56">
            <a:extLst>
              <a:ext uri="{FF2B5EF4-FFF2-40B4-BE49-F238E27FC236}">
                <a16:creationId xmlns:a16="http://schemas.microsoft.com/office/drawing/2014/main" id="{93D8851C-0219-C786-A163-0861AC8F0F00}"/>
              </a:ext>
            </a:extLst>
          </p:cNvPr>
          <p:cNvCxnSpPr>
            <a:cxnSpLocks/>
            <a:stCxn id="40" idx="2"/>
            <a:endCxn id="24" idx="0"/>
          </p:cNvCxnSpPr>
          <p:nvPr/>
        </p:nvCxnSpPr>
        <p:spPr>
          <a:xfrm flipH="1">
            <a:off x="9393347" y="4189801"/>
            <a:ext cx="36890"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CEE8F1A-C1D8-85D1-A7B2-6D51376D6394}"/>
              </a:ext>
            </a:extLst>
          </p:cNvPr>
          <p:cNvCxnSpPr>
            <a:cxnSpLocks/>
            <a:stCxn id="42" idx="2"/>
            <a:endCxn id="55" idx="0"/>
          </p:cNvCxnSpPr>
          <p:nvPr/>
        </p:nvCxnSpPr>
        <p:spPr>
          <a:xfrm flipH="1">
            <a:off x="10115979" y="4188415"/>
            <a:ext cx="98904"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3BBB40C-07DB-6E97-7F5F-6FB19C34AD81}"/>
              </a:ext>
            </a:extLst>
          </p:cNvPr>
          <p:cNvCxnSpPr>
            <a:cxnSpLocks/>
            <a:stCxn id="42" idx="2"/>
            <a:endCxn id="54" idx="0"/>
          </p:cNvCxnSpPr>
          <p:nvPr/>
        </p:nvCxnSpPr>
        <p:spPr>
          <a:xfrm flipH="1">
            <a:off x="9754663" y="4188415"/>
            <a:ext cx="460220"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0AE5710-C947-B6D7-CA52-AD32180DDE26}"/>
              </a:ext>
            </a:extLst>
          </p:cNvPr>
          <p:cNvCxnSpPr>
            <a:cxnSpLocks/>
            <a:stCxn id="41" idx="2"/>
            <a:endCxn id="52" idx="0"/>
          </p:cNvCxnSpPr>
          <p:nvPr/>
        </p:nvCxnSpPr>
        <p:spPr>
          <a:xfrm flipH="1">
            <a:off x="9032031" y="4188415"/>
            <a:ext cx="780903"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E9DC48F-4296-9E73-FF6A-EEF0AFA4B575}"/>
              </a:ext>
            </a:extLst>
          </p:cNvPr>
          <p:cNvCxnSpPr>
            <a:cxnSpLocks/>
            <a:stCxn id="42" idx="2"/>
            <a:endCxn id="22" idx="0"/>
          </p:cNvCxnSpPr>
          <p:nvPr/>
        </p:nvCxnSpPr>
        <p:spPr>
          <a:xfrm flipH="1">
            <a:off x="8309399" y="4188415"/>
            <a:ext cx="1905484"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5F0F8597-7D38-92F7-DEBE-5D6396668AE8}"/>
              </a:ext>
            </a:extLst>
          </p:cNvPr>
          <p:cNvSpPr/>
          <p:nvPr/>
        </p:nvSpPr>
        <p:spPr>
          <a:xfrm>
            <a:off x="1032341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3" name="Oval 62">
            <a:extLst>
              <a:ext uri="{FF2B5EF4-FFF2-40B4-BE49-F238E27FC236}">
                <a16:creationId xmlns:a16="http://schemas.microsoft.com/office/drawing/2014/main" id="{4063D888-78A4-EC82-7B98-A62A52677DE4}"/>
              </a:ext>
            </a:extLst>
          </p:cNvPr>
          <p:cNvSpPr/>
          <p:nvPr/>
        </p:nvSpPr>
        <p:spPr>
          <a:xfrm>
            <a:off x="10684735"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4" name="Oval 63">
            <a:extLst>
              <a:ext uri="{FF2B5EF4-FFF2-40B4-BE49-F238E27FC236}">
                <a16:creationId xmlns:a16="http://schemas.microsoft.com/office/drawing/2014/main" id="{4F196209-BF78-C68E-79A4-E97ED8316A65}"/>
              </a:ext>
            </a:extLst>
          </p:cNvPr>
          <p:cNvSpPr/>
          <p:nvPr/>
        </p:nvSpPr>
        <p:spPr>
          <a:xfrm>
            <a:off x="1104604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5" name="Oval 64">
            <a:extLst>
              <a:ext uri="{FF2B5EF4-FFF2-40B4-BE49-F238E27FC236}">
                <a16:creationId xmlns:a16="http://schemas.microsoft.com/office/drawing/2014/main" id="{60C9DBEF-F0D7-A685-5ECF-C1152D80CA8A}"/>
              </a:ext>
            </a:extLst>
          </p:cNvPr>
          <p:cNvSpPr/>
          <p:nvPr/>
        </p:nvSpPr>
        <p:spPr>
          <a:xfrm>
            <a:off x="6710259"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sp>
        <p:nvSpPr>
          <p:cNvPr id="66" name="Oval 65">
            <a:extLst>
              <a:ext uri="{FF2B5EF4-FFF2-40B4-BE49-F238E27FC236}">
                <a16:creationId xmlns:a16="http://schemas.microsoft.com/office/drawing/2014/main" id="{9F2FEE9F-3B55-E3F7-3A80-8CD1F4A97B6F}"/>
              </a:ext>
            </a:extLst>
          </p:cNvPr>
          <p:cNvSpPr/>
          <p:nvPr/>
        </p:nvSpPr>
        <p:spPr>
          <a:xfrm>
            <a:off x="7071575" y="4803187"/>
            <a:ext cx="307751" cy="289143"/>
          </a:xfrm>
          <a:prstGeom prst="ellipse">
            <a:avLst/>
          </a:prstGeom>
          <a:solidFill>
            <a:srgbClr val="FF7E79"/>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400" dirty="0">
              <a:solidFill>
                <a:schemeClr val="bg1"/>
              </a:solidFill>
            </a:endParaRPr>
          </a:p>
        </p:txBody>
      </p:sp>
      <p:cxnSp>
        <p:nvCxnSpPr>
          <p:cNvPr id="67" name="Straight Arrow Connector 66">
            <a:extLst>
              <a:ext uri="{FF2B5EF4-FFF2-40B4-BE49-F238E27FC236}">
                <a16:creationId xmlns:a16="http://schemas.microsoft.com/office/drawing/2014/main" id="{03974C0D-DC15-D164-30FC-9A8A214681C5}"/>
              </a:ext>
            </a:extLst>
          </p:cNvPr>
          <p:cNvCxnSpPr>
            <a:cxnSpLocks/>
            <a:stCxn id="37" idx="2"/>
            <a:endCxn id="53" idx="0"/>
          </p:cNvCxnSpPr>
          <p:nvPr/>
        </p:nvCxnSpPr>
        <p:spPr>
          <a:xfrm flipH="1">
            <a:off x="7948083" y="4194939"/>
            <a:ext cx="2554"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AF17634-3FF4-DC68-ED1C-33046D7E5E36}"/>
              </a:ext>
            </a:extLst>
          </p:cNvPr>
          <p:cNvCxnSpPr>
            <a:cxnSpLocks/>
            <a:stCxn id="19" idx="2"/>
            <a:endCxn id="66" idx="0"/>
          </p:cNvCxnSpPr>
          <p:nvPr/>
        </p:nvCxnSpPr>
        <p:spPr>
          <a:xfrm flipH="1">
            <a:off x="7225451" y="4200993"/>
            <a:ext cx="1116939" cy="602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AD9B9C-B312-0A48-939B-D0774524413F}"/>
              </a:ext>
            </a:extLst>
          </p:cNvPr>
          <p:cNvCxnSpPr>
            <a:cxnSpLocks/>
            <a:stCxn id="38" idx="2"/>
            <a:endCxn id="56" idx="0"/>
          </p:cNvCxnSpPr>
          <p:nvPr/>
        </p:nvCxnSpPr>
        <p:spPr>
          <a:xfrm>
            <a:off x="7237415" y="4194939"/>
            <a:ext cx="349352"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ADE243E-6850-622D-1E34-A531577B5E95}"/>
              </a:ext>
            </a:extLst>
          </p:cNvPr>
          <p:cNvCxnSpPr>
            <a:cxnSpLocks/>
            <a:stCxn id="37" idx="2"/>
            <a:endCxn id="65" idx="7"/>
          </p:cNvCxnSpPr>
          <p:nvPr/>
        </p:nvCxnSpPr>
        <p:spPr>
          <a:xfrm flipH="1">
            <a:off x="6972941" y="4194939"/>
            <a:ext cx="977696" cy="650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DAC6071-9C65-5E5D-5E4B-CB78DE804783}"/>
              </a:ext>
            </a:extLst>
          </p:cNvPr>
          <p:cNvCxnSpPr>
            <a:cxnSpLocks/>
            <a:stCxn id="39" idx="2"/>
            <a:endCxn id="64" idx="0"/>
          </p:cNvCxnSpPr>
          <p:nvPr/>
        </p:nvCxnSpPr>
        <p:spPr>
          <a:xfrm>
            <a:off x="8704973" y="4194939"/>
            <a:ext cx="2494952" cy="608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5561886-03E8-BA7A-66C0-7370B0E113E5}"/>
              </a:ext>
            </a:extLst>
          </p:cNvPr>
          <p:cNvCxnSpPr>
            <a:cxnSpLocks/>
            <a:stCxn id="14" idx="2"/>
            <a:endCxn id="63" idx="0"/>
          </p:cNvCxnSpPr>
          <p:nvPr/>
        </p:nvCxnSpPr>
        <p:spPr>
          <a:xfrm>
            <a:off x="9069558" y="4189801"/>
            <a:ext cx="1769053" cy="613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EE46D98-FDC9-3C79-2E0E-3133C2831B6D}"/>
              </a:ext>
            </a:extLst>
          </p:cNvPr>
          <p:cNvCxnSpPr>
            <a:cxnSpLocks/>
            <a:stCxn id="41" idx="2"/>
            <a:endCxn id="62" idx="0"/>
          </p:cNvCxnSpPr>
          <p:nvPr/>
        </p:nvCxnSpPr>
        <p:spPr>
          <a:xfrm>
            <a:off x="9812934" y="4188415"/>
            <a:ext cx="664361" cy="614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08526A-0446-BFBC-FE38-D577EF6DD602}"/>
              </a:ext>
            </a:extLst>
          </p:cNvPr>
          <p:cNvSpPr txBox="1"/>
          <p:nvPr/>
        </p:nvSpPr>
        <p:spPr>
          <a:xfrm>
            <a:off x="7161515" y="5371358"/>
            <a:ext cx="3291329" cy="369332"/>
          </a:xfrm>
          <a:prstGeom prst="rect">
            <a:avLst/>
          </a:prstGeom>
          <a:noFill/>
        </p:spPr>
        <p:txBody>
          <a:bodyPr wrap="square" rtlCol="0">
            <a:spAutoFit/>
          </a:bodyPr>
          <a:lstStyle/>
          <a:p>
            <a:pPr algn="ctr"/>
            <a:r>
              <a:rPr lang="en-US" dirty="0"/>
              <a:t>Maximum Likelihood Problem</a:t>
            </a:r>
          </a:p>
        </p:txBody>
      </p:sp>
      <p:sp>
        <p:nvSpPr>
          <p:cNvPr id="75" name="TextBox 74">
            <a:extLst>
              <a:ext uri="{FF2B5EF4-FFF2-40B4-BE49-F238E27FC236}">
                <a16:creationId xmlns:a16="http://schemas.microsoft.com/office/drawing/2014/main" id="{99DBC360-8D45-E69D-4E97-5E6536525802}"/>
              </a:ext>
            </a:extLst>
          </p:cNvPr>
          <p:cNvSpPr txBox="1"/>
          <p:nvPr/>
        </p:nvSpPr>
        <p:spPr>
          <a:xfrm>
            <a:off x="416602" y="6492875"/>
            <a:ext cx="6100996" cy="307777"/>
          </a:xfrm>
          <a:prstGeom prst="rect">
            <a:avLst/>
          </a:prstGeom>
          <a:noFill/>
        </p:spPr>
        <p:txBody>
          <a:bodyPr wrap="square">
            <a:spAutoFit/>
          </a:bodyPr>
          <a:lstStyle>
            <a:defPPr>
              <a:defRPr lang="en-US"/>
            </a:defPPr>
            <a:lvl1pPr>
              <a:defRPr sz="1400">
                <a:solidFill>
                  <a:schemeClr val="bg1">
                    <a:lumMod val="75000"/>
                  </a:schemeClr>
                </a:solidFill>
              </a:defRPr>
            </a:lvl1pPr>
          </a:lstStyle>
          <a:p>
            <a:r>
              <a:rPr lang="en-US" dirty="0"/>
              <a:t>Slide Inspired by: Sasha Rush – o1 tutorial</a:t>
            </a:r>
          </a:p>
        </p:txBody>
      </p:sp>
    </p:spTree>
    <p:extLst>
      <p:ext uri="{BB962C8B-B14F-4D97-AF65-F5344CB8AC3E}">
        <p14:creationId xmlns:p14="http://schemas.microsoft.com/office/powerpoint/2010/main" val="587442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ic book explosion with yellow and red text&#10;&#10;AI-generated content may be incorrect.">
            <a:extLst>
              <a:ext uri="{FF2B5EF4-FFF2-40B4-BE49-F238E27FC236}">
                <a16:creationId xmlns:a16="http://schemas.microsoft.com/office/drawing/2014/main" id="{678D5737-78E1-9015-1C26-854A2B554CA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14841" y="2821307"/>
            <a:ext cx="3603885" cy="3226335"/>
          </a:xfrm>
          <a:prstGeom prst="rect">
            <a:avLst/>
          </a:prstGeom>
        </p:spPr>
      </p:pic>
      <p:sp>
        <p:nvSpPr>
          <p:cNvPr id="2" name="Title 1">
            <a:extLst>
              <a:ext uri="{FF2B5EF4-FFF2-40B4-BE49-F238E27FC236}">
                <a16:creationId xmlns:a16="http://schemas.microsoft.com/office/drawing/2014/main" id="{B25689C0-BBB6-19FE-0262-C314DA602943}"/>
              </a:ext>
            </a:extLst>
          </p:cNvPr>
          <p:cNvSpPr>
            <a:spLocks noGrp="1"/>
          </p:cNvSpPr>
          <p:nvPr>
            <p:ph type="title"/>
          </p:nvPr>
        </p:nvSpPr>
        <p:spPr>
          <a:xfrm>
            <a:off x="838200" y="1961314"/>
            <a:ext cx="8171329" cy="859993"/>
          </a:xfrm>
        </p:spPr>
        <p:txBody>
          <a:bodyPr>
            <a:noAutofit/>
          </a:bodyPr>
          <a:lstStyle/>
          <a:p>
            <a:r>
              <a:rPr lang="en-US" sz="6000" b="0" dirty="0">
                <a:latin typeface="IBM Plex Sans Light" panose="020B0403050203000203" pitchFamily="34" charset="0"/>
              </a:rPr>
              <a:t>So, LLMs can Reason</a:t>
            </a:r>
          </a:p>
        </p:txBody>
      </p:sp>
    </p:spTree>
    <p:extLst>
      <p:ext uri="{BB962C8B-B14F-4D97-AF65-F5344CB8AC3E}">
        <p14:creationId xmlns:p14="http://schemas.microsoft.com/office/powerpoint/2010/main" val="13257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8AC3F-BC4E-DF17-4F73-559257FB57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A9A878-DA91-FB1E-8669-8CFF6FF4CE48}"/>
              </a:ext>
            </a:extLst>
          </p:cNvPr>
          <p:cNvSpPr>
            <a:spLocks noGrp="1"/>
          </p:cNvSpPr>
          <p:nvPr>
            <p:ph idx="1"/>
          </p:nvPr>
        </p:nvSpPr>
        <p:spPr>
          <a:xfrm>
            <a:off x="199699" y="1379592"/>
            <a:ext cx="7572701" cy="1241871"/>
          </a:xfrm>
        </p:spPr>
        <p:txBody>
          <a:bodyPr>
            <a:normAutofit/>
          </a:bodyPr>
          <a:lstStyle/>
          <a:p>
            <a:pPr marL="0" indent="0">
              <a:buNone/>
            </a:pPr>
            <a:r>
              <a:rPr lang="en-US" sz="2400" dirty="0">
                <a:latin typeface="IBM Plex Sans Light" panose="020B0403050203000203" pitchFamily="34" charset="0"/>
              </a:rPr>
              <a:t>LLMs do perform well on many benchmarks, sometimes </a:t>
            </a:r>
            <a:r>
              <a:rPr lang="en-US" sz="2400">
                <a:latin typeface="IBM Plex Sans Light" panose="020B0403050203000203" pitchFamily="34" charset="0"/>
              </a:rPr>
              <a:t>better than a </a:t>
            </a:r>
            <a:r>
              <a:rPr lang="en-US" sz="2400" dirty="0">
                <a:latin typeface="IBM Plex Sans Light" panose="020B0403050203000203" pitchFamily="34" charset="0"/>
              </a:rPr>
              <a:t>subject </a:t>
            </a:r>
            <a:r>
              <a:rPr lang="en-US" sz="2400">
                <a:latin typeface="IBM Plex Sans Light" panose="020B0403050203000203" pitchFamily="34" charset="0"/>
              </a:rPr>
              <a:t>matter expert (SME)</a:t>
            </a:r>
            <a:endParaRPr lang="en-US" sz="2400" dirty="0">
              <a:latin typeface="IBM Plex Sans Light" panose="020B0403050203000203" pitchFamily="34" charset="0"/>
            </a:endParaRPr>
          </a:p>
        </p:txBody>
      </p:sp>
      <p:sp>
        <p:nvSpPr>
          <p:cNvPr id="11" name="TextBox 10">
            <a:extLst>
              <a:ext uri="{FF2B5EF4-FFF2-40B4-BE49-F238E27FC236}">
                <a16:creationId xmlns:a16="http://schemas.microsoft.com/office/drawing/2014/main" id="{8D068EB8-E007-8C42-5626-98D6EC2927E8}"/>
              </a:ext>
            </a:extLst>
          </p:cNvPr>
          <p:cNvSpPr txBox="1"/>
          <p:nvPr/>
        </p:nvSpPr>
        <p:spPr>
          <a:xfrm>
            <a:off x="401575" y="6413209"/>
            <a:ext cx="5368604" cy="400110"/>
          </a:xfrm>
          <a:prstGeom prst="rect">
            <a:avLst/>
          </a:prstGeom>
          <a:noFill/>
        </p:spPr>
        <p:txBody>
          <a:bodyPr wrap="square">
            <a:spAutoFit/>
          </a:bodyPr>
          <a:lstStyle/>
          <a:p>
            <a:r>
              <a:rPr lang="en-US" sz="1000" dirty="0" err="1">
                <a:solidFill>
                  <a:schemeClr val="bg1">
                    <a:lumMod val="50000"/>
                  </a:schemeClr>
                </a:solidFill>
              </a:rPr>
              <a:t>Abdin</a:t>
            </a:r>
            <a:r>
              <a:rPr lang="en-US" sz="1000" dirty="0">
                <a:solidFill>
                  <a:schemeClr val="bg1">
                    <a:lumMod val="50000"/>
                  </a:schemeClr>
                </a:solidFill>
              </a:rPr>
              <a:t>, M., et al. (2024). </a:t>
            </a:r>
            <a:r>
              <a:rPr lang="en-US" sz="1000" i="1" dirty="0">
                <a:solidFill>
                  <a:schemeClr val="bg1">
                    <a:lumMod val="50000"/>
                  </a:schemeClr>
                </a:solidFill>
              </a:rPr>
              <a:t>Phi-3 Technical Report: A Highly Capable Language Model Locally on Your Phone</a:t>
            </a:r>
            <a:r>
              <a:rPr lang="en-US" sz="1000" dirty="0">
                <a:solidFill>
                  <a:schemeClr val="bg1">
                    <a:lumMod val="50000"/>
                  </a:schemeClr>
                </a:solidFill>
              </a:rPr>
              <a:t>. </a:t>
            </a:r>
            <a:r>
              <a:rPr lang="en-US" sz="1000" dirty="0" err="1">
                <a:solidFill>
                  <a:schemeClr val="bg1">
                    <a:lumMod val="50000"/>
                  </a:schemeClr>
                </a:solidFill>
              </a:rPr>
              <a:t>arXiv</a:t>
            </a:r>
            <a:r>
              <a:rPr lang="en-US" sz="1000" dirty="0">
                <a:solidFill>
                  <a:schemeClr val="bg1">
                    <a:lumMod val="50000"/>
                  </a:schemeClr>
                </a:solidFill>
              </a:rPr>
              <a:t>. </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https://arxiv.org/abs/2404.14219</a:t>
            </a:r>
            <a:endParaRPr lang="en-US" sz="1000" dirty="0">
              <a:solidFill>
                <a:schemeClr val="bg1">
                  <a:lumMod val="50000"/>
                </a:schemeClr>
              </a:solidFill>
            </a:endParaRPr>
          </a:p>
        </p:txBody>
      </p:sp>
      <p:pic>
        <p:nvPicPr>
          <p:cNvPr id="13" name="Picture 12" descr="A table of numbers and letters&#10;&#10;Description automatically generated">
            <a:extLst>
              <a:ext uri="{FF2B5EF4-FFF2-40B4-BE49-F238E27FC236}">
                <a16:creationId xmlns:a16="http://schemas.microsoft.com/office/drawing/2014/main" id="{B6FBA62F-9D03-4AE0-7A00-BB6060453F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98018" y="1379592"/>
            <a:ext cx="4331615" cy="4608356"/>
          </a:xfrm>
          <a:prstGeom prst="rect">
            <a:avLst/>
          </a:prstGeom>
        </p:spPr>
      </p:pic>
      <p:sp>
        <p:nvSpPr>
          <p:cNvPr id="2" name="Title 1">
            <a:extLst>
              <a:ext uri="{FF2B5EF4-FFF2-40B4-BE49-F238E27FC236}">
                <a16:creationId xmlns:a16="http://schemas.microsoft.com/office/drawing/2014/main" id="{96C9A3BF-1A56-DDF1-5078-FCD2FC5336E6}"/>
              </a:ext>
            </a:extLst>
          </p:cNvPr>
          <p:cNvSpPr>
            <a:spLocks noGrp="1"/>
          </p:cNvSpPr>
          <p:nvPr>
            <p:ph type="title"/>
          </p:nvPr>
        </p:nvSpPr>
        <p:spPr>
          <a:xfrm>
            <a:off x="67103" y="0"/>
            <a:ext cx="8202253" cy="1379592"/>
          </a:xfrm>
        </p:spPr>
        <p:txBody>
          <a:bodyPr>
            <a:normAutofit/>
          </a:bodyPr>
          <a:lstStyle/>
          <a:p>
            <a:r>
              <a:rPr lang="en-US" sz="3600" dirty="0"/>
              <a:t>How do we even Evaluate?</a:t>
            </a:r>
          </a:p>
        </p:txBody>
      </p:sp>
      <p:graphicFrame>
        <p:nvGraphicFramePr>
          <p:cNvPr id="9" name="Table 8">
            <a:extLst>
              <a:ext uri="{FF2B5EF4-FFF2-40B4-BE49-F238E27FC236}">
                <a16:creationId xmlns:a16="http://schemas.microsoft.com/office/drawing/2014/main" id="{EB91FF67-5843-EBEA-AE65-3B20F4315688}"/>
              </a:ext>
            </a:extLst>
          </p:cNvPr>
          <p:cNvGraphicFramePr>
            <a:graphicFrameLocks noGrp="1"/>
          </p:cNvGraphicFramePr>
          <p:nvPr>
            <p:extLst>
              <p:ext uri="{D42A27DB-BD31-4B8C-83A1-F6EECF244321}">
                <p14:modId xmlns:p14="http://schemas.microsoft.com/office/powerpoint/2010/main" val="2457374206"/>
              </p:ext>
            </p:extLst>
          </p:nvPr>
        </p:nvGraphicFramePr>
        <p:xfrm>
          <a:off x="401575" y="2505362"/>
          <a:ext cx="6796217" cy="3504391"/>
        </p:xfrm>
        <a:graphic>
          <a:graphicData uri="http://schemas.openxmlformats.org/drawingml/2006/table">
            <a:tbl>
              <a:tblPr firstRow="1" bandRow="1">
                <a:tableStyleId>{7DF18680-E054-41AD-8BC1-D1AEF772440D}</a:tableStyleId>
              </a:tblPr>
              <a:tblGrid>
                <a:gridCol w="1071215">
                  <a:extLst>
                    <a:ext uri="{9D8B030D-6E8A-4147-A177-3AD203B41FA5}">
                      <a16:colId xmlns:a16="http://schemas.microsoft.com/office/drawing/2014/main" val="20000"/>
                    </a:ext>
                  </a:extLst>
                </a:gridCol>
                <a:gridCol w="1857960">
                  <a:extLst>
                    <a:ext uri="{9D8B030D-6E8A-4147-A177-3AD203B41FA5}">
                      <a16:colId xmlns:a16="http://schemas.microsoft.com/office/drawing/2014/main" val="20001"/>
                    </a:ext>
                  </a:extLst>
                </a:gridCol>
                <a:gridCol w="3867042">
                  <a:extLst>
                    <a:ext uri="{9D8B030D-6E8A-4147-A177-3AD203B41FA5}">
                      <a16:colId xmlns:a16="http://schemas.microsoft.com/office/drawing/2014/main" val="20002"/>
                    </a:ext>
                  </a:extLst>
                </a:gridCol>
              </a:tblGrid>
              <a:tr h="235165">
                <a:tc>
                  <a:txBody>
                    <a:bodyPr/>
                    <a:lstStyle/>
                    <a:p>
                      <a:r>
                        <a:rPr sz="800" b="0" i="0" dirty="0">
                          <a:latin typeface="IBM Plex Sans Light" panose="020B0403050203000203" pitchFamily="34" charset="0"/>
                        </a:rPr>
                        <a:t>Dataset</a:t>
                      </a:r>
                    </a:p>
                  </a:txBody>
                  <a:tcPr/>
                </a:tc>
                <a:tc>
                  <a:txBody>
                    <a:bodyPr/>
                    <a:lstStyle/>
                    <a:p>
                      <a:r>
                        <a:rPr sz="800" b="0" i="0">
                          <a:latin typeface="IBM Plex Sans Light" panose="020B0403050203000203" pitchFamily="34" charset="0"/>
                        </a:rPr>
                        <a:t>Full Name</a:t>
                      </a:r>
                    </a:p>
                  </a:txBody>
                  <a:tcPr/>
                </a:tc>
                <a:tc>
                  <a:txBody>
                    <a:bodyPr/>
                    <a:lstStyle/>
                    <a:p>
                      <a:r>
                        <a:rPr sz="800" b="0" i="0" dirty="0">
                          <a:latin typeface="IBM Plex Sans Light" panose="020B0403050203000203" pitchFamily="34" charset="0"/>
                        </a:rPr>
                        <a:t>Description</a:t>
                      </a:r>
                    </a:p>
                  </a:txBody>
                  <a:tcPr/>
                </a:tc>
                <a:extLst>
                  <a:ext uri="{0D108BD9-81ED-4DB2-BD59-A6C34878D82A}">
                    <a16:rowId xmlns:a16="http://schemas.microsoft.com/office/drawing/2014/main" val="10000"/>
                  </a:ext>
                </a:extLst>
              </a:tr>
              <a:tr h="349283">
                <a:tc>
                  <a:txBody>
                    <a:bodyPr/>
                    <a:lstStyle/>
                    <a:p>
                      <a:r>
                        <a:rPr sz="800" b="0" i="0" dirty="0">
                          <a:latin typeface="IBM Plex Sans Light" panose="020B0403050203000203" pitchFamily="34" charset="0"/>
                        </a:rPr>
                        <a:t>gsm8k_cot</a:t>
                      </a:r>
                    </a:p>
                  </a:txBody>
                  <a:tcPr/>
                </a:tc>
                <a:tc>
                  <a:txBody>
                    <a:bodyPr/>
                    <a:lstStyle/>
                    <a:p>
                      <a:r>
                        <a:rPr sz="800" b="0" i="0" dirty="0">
                          <a:latin typeface="IBM Plex Sans Light" panose="020B0403050203000203" pitchFamily="34" charset="0"/>
                        </a:rPr>
                        <a:t>Grade School Math 8K (Chain of Thought)</a:t>
                      </a:r>
                    </a:p>
                  </a:txBody>
                  <a:tcPr/>
                </a:tc>
                <a:tc>
                  <a:txBody>
                    <a:bodyPr/>
                    <a:lstStyle/>
                    <a:p>
                      <a:r>
                        <a:rPr sz="800" b="0" i="0" dirty="0">
                          <a:latin typeface="IBM Plex Sans Light" panose="020B0403050203000203" pitchFamily="34" charset="0"/>
                        </a:rPr>
                        <a:t>Grade-school math problems requiring step-by-step reasoning for solutions.</a:t>
                      </a:r>
                    </a:p>
                  </a:txBody>
                  <a:tcPr/>
                </a:tc>
                <a:extLst>
                  <a:ext uri="{0D108BD9-81ED-4DB2-BD59-A6C34878D82A}">
                    <a16:rowId xmlns:a16="http://schemas.microsoft.com/office/drawing/2014/main" val="10001"/>
                  </a:ext>
                </a:extLst>
              </a:tr>
              <a:tr h="349283">
                <a:tc>
                  <a:txBody>
                    <a:bodyPr/>
                    <a:lstStyle/>
                    <a:p>
                      <a:r>
                        <a:rPr sz="800" b="0" i="0">
                          <a:latin typeface="IBM Plex Sans Light" panose="020B0403050203000203" pitchFamily="34" charset="0"/>
                        </a:rPr>
                        <a:t>bbh_cot_fewshot</a:t>
                      </a:r>
                    </a:p>
                  </a:txBody>
                  <a:tcPr/>
                </a:tc>
                <a:tc>
                  <a:txBody>
                    <a:bodyPr/>
                    <a:lstStyle/>
                    <a:p>
                      <a:r>
                        <a:rPr sz="800" b="0" i="0" dirty="0">
                          <a:latin typeface="IBM Plex Sans Light" panose="020B0403050203000203" pitchFamily="34" charset="0"/>
                        </a:rPr>
                        <a:t>Big Bench Hard (Few-shot Chain of Thought)</a:t>
                      </a:r>
                    </a:p>
                  </a:txBody>
                  <a:tcPr/>
                </a:tc>
                <a:tc>
                  <a:txBody>
                    <a:bodyPr/>
                    <a:lstStyle/>
                    <a:p>
                      <a:r>
                        <a:rPr sz="800" b="0" i="0">
                          <a:latin typeface="IBM Plex Sans Light" panose="020B0403050203000203" pitchFamily="34" charset="0"/>
                        </a:rPr>
                        <a:t>Challenging reasoning tasks with few-shot chain-of-thought prompts.</a:t>
                      </a:r>
                    </a:p>
                  </a:txBody>
                  <a:tcPr/>
                </a:tc>
                <a:extLst>
                  <a:ext uri="{0D108BD9-81ED-4DB2-BD59-A6C34878D82A}">
                    <a16:rowId xmlns:a16="http://schemas.microsoft.com/office/drawing/2014/main" val="10002"/>
                  </a:ext>
                </a:extLst>
              </a:tr>
              <a:tr h="251484">
                <a:tc>
                  <a:txBody>
                    <a:bodyPr/>
                    <a:lstStyle/>
                    <a:p>
                      <a:r>
                        <a:rPr sz="800" b="0" i="0">
                          <a:latin typeface="IBM Plex Sans Light" panose="020B0403050203000203" pitchFamily="34" charset="0"/>
                        </a:rPr>
                        <a:t>ai2_arc</a:t>
                      </a:r>
                    </a:p>
                  </a:txBody>
                  <a:tcPr/>
                </a:tc>
                <a:tc>
                  <a:txBody>
                    <a:bodyPr/>
                    <a:lstStyle/>
                    <a:p>
                      <a:r>
                        <a:rPr sz="800" b="0" i="0" dirty="0">
                          <a:latin typeface="IBM Plex Sans Light" panose="020B0403050203000203" pitchFamily="34" charset="0"/>
                        </a:rPr>
                        <a:t>AI2 Reasoning Challenge</a:t>
                      </a:r>
                    </a:p>
                  </a:txBody>
                  <a:tcPr/>
                </a:tc>
                <a:tc>
                  <a:txBody>
                    <a:bodyPr/>
                    <a:lstStyle/>
                    <a:p>
                      <a:r>
                        <a:rPr sz="800" b="0" i="0" dirty="0">
                          <a:latin typeface="IBM Plex Sans Light" panose="020B0403050203000203" pitchFamily="34" charset="0"/>
                        </a:rPr>
                        <a:t>A question-answering benchmark testing scientific and commonsense reasoning.</a:t>
                      </a:r>
                    </a:p>
                  </a:txBody>
                  <a:tcPr/>
                </a:tc>
                <a:extLst>
                  <a:ext uri="{0D108BD9-81ED-4DB2-BD59-A6C34878D82A}">
                    <a16:rowId xmlns:a16="http://schemas.microsoft.com/office/drawing/2014/main" val="10004"/>
                  </a:ext>
                </a:extLst>
              </a:tr>
              <a:tr h="349283">
                <a:tc>
                  <a:txBody>
                    <a:bodyPr/>
                    <a:lstStyle/>
                    <a:p>
                      <a:r>
                        <a:rPr sz="800" b="0" i="0">
                          <a:latin typeface="IBM Plex Sans Light" panose="020B0403050203000203" pitchFamily="34" charset="0"/>
                        </a:rPr>
                        <a:t>mmlu</a:t>
                      </a:r>
                    </a:p>
                  </a:txBody>
                  <a:tcPr/>
                </a:tc>
                <a:tc>
                  <a:txBody>
                    <a:bodyPr/>
                    <a:lstStyle/>
                    <a:p>
                      <a:r>
                        <a:rPr sz="800" b="0" i="0" dirty="0">
                          <a:latin typeface="IBM Plex Sans Light" panose="020B0403050203000203" pitchFamily="34" charset="0"/>
                        </a:rPr>
                        <a:t>Massive Multitask Language Understanding</a:t>
                      </a:r>
                    </a:p>
                  </a:txBody>
                  <a:tcPr/>
                </a:tc>
                <a:tc>
                  <a:txBody>
                    <a:bodyPr/>
                    <a:lstStyle/>
                    <a:p>
                      <a:r>
                        <a:rPr sz="800" b="0" i="0" dirty="0">
                          <a:latin typeface="IBM Plex Sans Light" panose="020B0403050203000203" pitchFamily="34" charset="0"/>
                        </a:rPr>
                        <a:t>Multi-task benchmark for language understanding across diverse knowledge domains.</a:t>
                      </a:r>
                    </a:p>
                  </a:txBody>
                  <a:tcPr/>
                </a:tc>
                <a:extLst>
                  <a:ext uri="{0D108BD9-81ED-4DB2-BD59-A6C34878D82A}">
                    <a16:rowId xmlns:a16="http://schemas.microsoft.com/office/drawing/2014/main" val="10005"/>
                  </a:ext>
                </a:extLst>
              </a:tr>
              <a:tr h="251484">
                <a:tc>
                  <a:txBody>
                    <a:bodyPr/>
                    <a:lstStyle/>
                    <a:p>
                      <a:r>
                        <a:rPr sz="800" b="0" i="0">
                          <a:latin typeface="IBM Plex Sans Light" panose="020B0403050203000203" pitchFamily="34" charset="0"/>
                        </a:rPr>
                        <a:t>commonsense_qa</a:t>
                      </a:r>
                    </a:p>
                  </a:txBody>
                  <a:tcPr/>
                </a:tc>
                <a:tc>
                  <a:txBody>
                    <a:bodyPr/>
                    <a:lstStyle/>
                    <a:p>
                      <a:r>
                        <a:rPr sz="800" b="0" i="0">
                          <a:latin typeface="IBM Plex Sans Light" panose="020B0403050203000203" pitchFamily="34" charset="0"/>
                        </a:rPr>
                        <a:t>Commonsense Question Answering</a:t>
                      </a:r>
                    </a:p>
                  </a:txBody>
                  <a:tcPr/>
                </a:tc>
                <a:tc>
                  <a:txBody>
                    <a:bodyPr/>
                    <a:lstStyle/>
                    <a:p>
                      <a:r>
                        <a:rPr sz="800" b="0" i="0" dirty="0">
                          <a:latin typeface="IBM Plex Sans Light" panose="020B0403050203000203" pitchFamily="34" charset="0"/>
                        </a:rPr>
                        <a:t>Multiple-choice questions assessing everyday commonsense knowledge.</a:t>
                      </a:r>
                    </a:p>
                  </a:txBody>
                  <a:tcPr/>
                </a:tc>
                <a:extLst>
                  <a:ext uri="{0D108BD9-81ED-4DB2-BD59-A6C34878D82A}">
                    <a16:rowId xmlns:a16="http://schemas.microsoft.com/office/drawing/2014/main" val="10007"/>
                  </a:ext>
                </a:extLst>
              </a:tr>
              <a:tr h="349283">
                <a:tc>
                  <a:txBody>
                    <a:bodyPr/>
                    <a:lstStyle/>
                    <a:p>
                      <a:r>
                        <a:rPr sz="800" b="0" i="0">
                          <a:latin typeface="IBM Plex Sans Light" panose="020B0403050203000203" pitchFamily="34" charset="0"/>
                        </a:rPr>
                        <a:t>hellaswag</a:t>
                      </a:r>
                    </a:p>
                  </a:txBody>
                  <a:tcPr/>
                </a:tc>
                <a:tc>
                  <a:txBody>
                    <a:bodyPr/>
                    <a:lstStyle/>
                    <a:p>
                      <a:r>
                        <a:rPr sz="800" b="0" i="0">
                          <a:latin typeface="IBM Plex Sans Light" panose="020B0403050203000203" pitchFamily="34" charset="0"/>
                        </a:rPr>
                        <a:t>HellaSwag Commonsense Completion</a:t>
                      </a:r>
                    </a:p>
                  </a:txBody>
                  <a:tcPr/>
                </a:tc>
                <a:tc>
                  <a:txBody>
                    <a:bodyPr/>
                    <a:lstStyle/>
                    <a:p>
                      <a:r>
                        <a:rPr sz="800" b="0" i="0" dirty="0">
                          <a:latin typeface="IBM Plex Sans Light" panose="020B0403050203000203" pitchFamily="34" charset="0"/>
                        </a:rPr>
                        <a:t>A commonsense reasoning task for choosing the most plausible sentence continuation.</a:t>
                      </a:r>
                    </a:p>
                  </a:txBody>
                  <a:tcPr/>
                </a:tc>
                <a:extLst>
                  <a:ext uri="{0D108BD9-81ED-4DB2-BD59-A6C34878D82A}">
                    <a16:rowId xmlns:a16="http://schemas.microsoft.com/office/drawing/2014/main" val="10008"/>
                  </a:ext>
                </a:extLst>
              </a:tr>
              <a:tr h="349283">
                <a:tc>
                  <a:txBody>
                    <a:bodyPr/>
                    <a:lstStyle/>
                    <a:p>
                      <a:r>
                        <a:rPr sz="800" b="0" i="0">
                          <a:latin typeface="IBM Plex Sans Light" panose="020B0403050203000203" pitchFamily="34" charset="0"/>
                        </a:rPr>
                        <a:t>openbookqa</a:t>
                      </a:r>
                    </a:p>
                  </a:txBody>
                  <a:tcPr/>
                </a:tc>
                <a:tc>
                  <a:txBody>
                    <a:bodyPr/>
                    <a:lstStyle/>
                    <a:p>
                      <a:r>
                        <a:rPr sz="800" b="0" i="0">
                          <a:latin typeface="IBM Plex Sans Light" panose="020B0403050203000203" pitchFamily="34" charset="0"/>
                        </a:rPr>
                        <a:t>OpenBook Question Answering</a:t>
                      </a:r>
                    </a:p>
                  </a:txBody>
                  <a:tcPr/>
                </a:tc>
                <a:tc>
                  <a:txBody>
                    <a:bodyPr/>
                    <a:lstStyle/>
                    <a:p>
                      <a:r>
                        <a:rPr sz="800" b="0" i="0" dirty="0">
                          <a:latin typeface="IBM Plex Sans Light" panose="020B0403050203000203" pitchFamily="34" charset="0"/>
                        </a:rPr>
                        <a:t>Open-book multiple-choice questions assessing science and general knowledge reasoning.</a:t>
                      </a:r>
                    </a:p>
                  </a:txBody>
                  <a:tcPr/>
                </a:tc>
                <a:extLst>
                  <a:ext uri="{0D108BD9-81ED-4DB2-BD59-A6C34878D82A}">
                    <a16:rowId xmlns:a16="http://schemas.microsoft.com/office/drawing/2014/main" val="10009"/>
                  </a:ext>
                </a:extLst>
              </a:tr>
              <a:tr h="251484">
                <a:tc>
                  <a:txBody>
                    <a:bodyPr/>
                    <a:lstStyle/>
                    <a:p>
                      <a:r>
                        <a:rPr sz="800" b="0" i="0">
                          <a:latin typeface="IBM Plex Sans Light" panose="020B0403050203000203" pitchFamily="34" charset="0"/>
                        </a:rPr>
                        <a:t>piqa</a:t>
                      </a:r>
                    </a:p>
                  </a:txBody>
                  <a:tcPr/>
                </a:tc>
                <a:tc>
                  <a:txBody>
                    <a:bodyPr/>
                    <a:lstStyle/>
                    <a:p>
                      <a:r>
                        <a:rPr sz="800" b="0" i="0">
                          <a:latin typeface="IBM Plex Sans Light" panose="020B0403050203000203" pitchFamily="34" charset="0"/>
                        </a:rPr>
                        <a:t>Physical Interaction Question Answering</a:t>
                      </a:r>
                    </a:p>
                  </a:txBody>
                  <a:tcPr/>
                </a:tc>
                <a:tc>
                  <a:txBody>
                    <a:bodyPr/>
                    <a:lstStyle/>
                    <a:p>
                      <a:r>
                        <a:rPr sz="800" b="0" i="0" dirty="0">
                          <a:latin typeface="IBM Plex Sans Light" panose="020B0403050203000203" pitchFamily="34" charset="0"/>
                        </a:rPr>
                        <a:t>Physical reasoning task focusing on everyday physical interactions and intuitive physics.</a:t>
                      </a:r>
                    </a:p>
                  </a:txBody>
                  <a:tcPr/>
                </a:tc>
                <a:extLst>
                  <a:ext uri="{0D108BD9-81ED-4DB2-BD59-A6C34878D82A}">
                    <a16:rowId xmlns:a16="http://schemas.microsoft.com/office/drawing/2014/main" val="10010"/>
                  </a:ext>
                </a:extLst>
              </a:tr>
              <a:tr h="349283">
                <a:tc>
                  <a:txBody>
                    <a:bodyPr/>
                    <a:lstStyle/>
                    <a:p>
                      <a:r>
                        <a:rPr sz="800" b="0" i="0">
                          <a:latin typeface="IBM Plex Sans Light" panose="020B0403050203000203" pitchFamily="34" charset="0"/>
                        </a:rPr>
                        <a:t>race</a:t>
                      </a:r>
                    </a:p>
                  </a:txBody>
                  <a:tcPr/>
                </a:tc>
                <a:tc>
                  <a:txBody>
                    <a:bodyPr/>
                    <a:lstStyle/>
                    <a:p>
                      <a:r>
                        <a:rPr sz="800" b="0" i="0">
                          <a:latin typeface="IBM Plex Sans Light" panose="020B0403050203000203" pitchFamily="34" charset="0"/>
                        </a:rPr>
                        <a:t>Reading Comprehension Dataset</a:t>
                      </a:r>
                    </a:p>
                  </a:txBody>
                  <a:tcPr/>
                </a:tc>
                <a:tc>
                  <a:txBody>
                    <a:bodyPr/>
                    <a:lstStyle/>
                    <a:p>
                      <a:r>
                        <a:rPr sz="800" b="0" i="0" dirty="0">
                          <a:latin typeface="IBM Plex Sans Light" panose="020B0403050203000203" pitchFamily="34" charset="0"/>
                        </a:rPr>
                        <a:t>Reading comprehension dataset with questions based on middle and high school exams.</a:t>
                      </a:r>
                    </a:p>
                  </a:txBody>
                  <a:tcPr/>
                </a:tc>
                <a:extLst>
                  <a:ext uri="{0D108BD9-81ED-4DB2-BD59-A6C34878D82A}">
                    <a16:rowId xmlns:a16="http://schemas.microsoft.com/office/drawing/2014/main" val="10011"/>
                  </a:ext>
                </a:extLst>
              </a:tr>
              <a:tr h="251484">
                <a:tc>
                  <a:txBody>
                    <a:bodyPr/>
                    <a:lstStyle/>
                    <a:p>
                      <a:r>
                        <a:rPr sz="800" b="0" i="0" dirty="0" err="1">
                          <a:latin typeface="IBM Plex Sans Light" panose="020B0403050203000203" pitchFamily="34" charset="0"/>
                        </a:rPr>
                        <a:t>social_iqa</a:t>
                      </a:r>
                      <a:endParaRPr sz="800" b="0" i="0" dirty="0">
                        <a:latin typeface="IBM Plex Sans Light" panose="020B0403050203000203" pitchFamily="34" charset="0"/>
                      </a:endParaRPr>
                    </a:p>
                  </a:txBody>
                  <a:tcPr/>
                </a:tc>
                <a:tc>
                  <a:txBody>
                    <a:bodyPr/>
                    <a:lstStyle/>
                    <a:p>
                      <a:r>
                        <a:rPr sz="800" b="0" i="0">
                          <a:latin typeface="IBM Plex Sans Light" panose="020B0403050203000203" pitchFamily="34" charset="0"/>
                        </a:rPr>
                        <a:t>Social Interaction Question Answering</a:t>
                      </a:r>
                    </a:p>
                  </a:txBody>
                  <a:tcPr/>
                </a:tc>
                <a:tc>
                  <a:txBody>
                    <a:bodyPr/>
                    <a:lstStyle/>
                    <a:p>
                      <a:r>
                        <a:rPr sz="800" b="0" i="0" dirty="0">
                          <a:latin typeface="IBM Plex Sans Light" panose="020B0403050203000203" pitchFamily="34" charset="0"/>
                        </a:rPr>
                        <a:t>Social commonsense reasoning tasks requiring understanding of interpersonal scenarios.</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8554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EDA7D-1F91-61D6-AC21-F0273F0B2E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2485B1-7672-4F14-DAC7-15DFD6416B52}"/>
              </a:ext>
            </a:extLst>
          </p:cNvPr>
          <p:cNvSpPr txBox="1"/>
          <p:nvPr/>
        </p:nvSpPr>
        <p:spPr>
          <a:xfrm>
            <a:off x="1979447" y="5785381"/>
            <a:ext cx="3009014" cy="30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2400" b="1" kern="0" dirty="0">
                <a:solidFill>
                  <a:schemeClr val="accent4"/>
                </a:solidFill>
                <a:ea typeface="+mj-ea"/>
                <a:cs typeface="+mj-cs"/>
                <a:sym typeface="IBM Plex Sans Light"/>
              </a:rPr>
              <a:t>What was promised</a:t>
            </a:r>
          </a:p>
        </p:txBody>
      </p:sp>
      <p:grpSp>
        <p:nvGrpSpPr>
          <p:cNvPr id="8" name="Group 7">
            <a:extLst>
              <a:ext uri="{FF2B5EF4-FFF2-40B4-BE49-F238E27FC236}">
                <a16:creationId xmlns:a16="http://schemas.microsoft.com/office/drawing/2014/main" id="{C5110FBC-E2B0-CF9F-A816-E7F6B2E1D875}"/>
              </a:ext>
            </a:extLst>
          </p:cNvPr>
          <p:cNvGrpSpPr/>
          <p:nvPr/>
        </p:nvGrpSpPr>
        <p:grpSpPr>
          <a:xfrm>
            <a:off x="7726110" y="2071814"/>
            <a:ext cx="3037892" cy="2864597"/>
            <a:chOff x="7726110" y="2059782"/>
            <a:chExt cx="3037892" cy="2864597"/>
          </a:xfrm>
        </p:grpSpPr>
        <p:sp>
          <p:nvSpPr>
            <p:cNvPr id="15" name="TextBox 14">
              <a:extLst>
                <a:ext uri="{FF2B5EF4-FFF2-40B4-BE49-F238E27FC236}">
                  <a16:creationId xmlns:a16="http://schemas.microsoft.com/office/drawing/2014/main" id="{910758F4-BAA7-B4DA-296D-8AD88E1AFB9A}"/>
                </a:ext>
              </a:extLst>
            </p:cNvPr>
            <p:cNvSpPr txBox="1"/>
            <p:nvPr/>
          </p:nvSpPr>
          <p:spPr>
            <a:xfrm>
              <a:off x="7740549" y="4616035"/>
              <a:ext cx="3009014" cy="308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algn="ctr" defTabSz="2438400">
                <a:spcBef>
                  <a:spcPts val="2900"/>
                </a:spcBef>
                <a:buSzPct val="100000"/>
              </a:pPr>
              <a:r>
                <a:rPr lang="en-US" sz="2400" b="1" kern="0" dirty="0">
                  <a:solidFill>
                    <a:schemeClr val="accent6"/>
                  </a:solidFill>
                  <a:ea typeface="+mj-ea"/>
                  <a:cs typeface="+mj-cs"/>
                  <a:sym typeface="IBM Plex Sans Light"/>
                </a:rPr>
                <a:t>What we have</a:t>
              </a:r>
            </a:p>
          </p:txBody>
        </p:sp>
        <p:pic>
          <p:nvPicPr>
            <p:cNvPr id="5" name="Picture 4" descr="A white robot vacuum cleaner on a wood floor&#10;&#10;AI-generated content may be incorrect.">
              <a:extLst>
                <a:ext uri="{FF2B5EF4-FFF2-40B4-BE49-F238E27FC236}">
                  <a16:creationId xmlns:a16="http://schemas.microsoft.com/office/drawing/2014/main" id="{89117DAD-5414-7176-0E7C-14B011C36B5D}"/>
                </a:ext>
              </a:extLst>
            </p:cNvPr>
            <p:cNvPicPr>
              <a:picLocks noChangeAspect="1"/>
            </p:cNvPicPr>
            <p:nvPr/>
          </p:nvPicPr>
          <p:blipFill>
            <a:blip r:embed="rId2"/>
            <a:srcRect b="17221"/>
            <a:stretch/>
          </p:blipFill>
          <p:spPr>
            <a:xfrm>
              <a:off x="7726110" y="2059782"/>
              <a:ext cx="3037892" cy="2514727"/>
            </a:xfrm>
            <a:prstGeom prst="rect">
              <a:avLst/>
            </a:prstGeom>
            <a:ln>
              <a:noFill/>
            </a:ln>
          </p:spPr>
        </p:pic>
      </p:grpSp>
      <p:pic>
        <p:nvPicPr>
          <p:cNvPr id="7" name="Picture 6" descr="Robots vacuuming the floor&#10;&#10;AI-generated content may be incorrect.">
            <a:extLst>
              <a:ext uri="{FF2B5EF4-FFF2-40B4-BE49-F238E27FC236}">
                <a16:creationId xmlns:a16="http://schemas.microsoft.com/office/drawing/2014/main" id="{31B9D938-09F4-900F-182F-CE78129187F1}"/>
              </a:ext>
            </a:extLst>
          </p:cNvPr>
          <p:cNvPicPr>
            <a:picLocks noChangeAspect="1"/>
          </p:cNvPicPr>
          <p:nvPr/>
        </p:nvPicPr>
        <p:blipFill>
          <a:blip r:embed="rId3"/>
          <a:stretch>
            <a:fillRect/>
          </a:stretch>
        </p:blipFill>
        <p:spPr>
          <a:xfrm>
            <a:off x="1320401" y="1398114"/>
            <a:ext cx="4327107" cy="4327107"/>
          </a:xfrm>
          <a:prstGeom prst="rect">
            <a:avLst/>
          </a:prstGeom>
        </p:spPr>
      </p:pic>
    </p:spTree>
    <p:extLst>
      <p:ext uri="{BB962C8B-B14F-4D97-AF65-F5344CB8AC3E}">
        <p14:creationId xmlns:p14="http://schemas.microsoft.com/office/powerpoint/2010/main" val="4800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3C52C-0E38-5C5F-DFB4-80BDA36D20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26B4F-CA47-DE56-EDBB-080A8843A9BF}"/>
              </a:ext>
            </a:extLst>
          </p:cNvPr>
          <p:cNvSpPr>
            <a:spLocks noGrp="1"/>
          </p:cNvSpPr>
          <p:nvPr>
            <p:ph type="title"/>
          </p:nvPr>
        </p:nvSpPr>
        <p:spPr>
          <a:xfrm>
            <a:off x="838200" y="504271"/>
            <a:ext cx="10515600" cy="859993"/>
          </a:xfrm>
        </p:spPr>
        <p:txBody>
          <a:bodyPr>
            <a:normAutofit/>
          </a:bodyPr>
          <a:lstStyle/>
          <a:p>
            <a:r>
              <a:rPr lang="en-US" dirty="0"/>
              <a:t>Potential Confounders</a:t>
            </a:r>
            <a:endParaRPr lang="en-US" sz="3100" dirty="0">
              <a:solidFill>
                <a:schemeClr val="accent2"/>
              </a:solidFill>
            </a:endParaRPr>
          </a:p>
        </p:txBody>
      </p:sp>
      <p:sp>
        <p:nvSpPr>
          <p:cNvPr id="3" name="Content Placeholder 2">
            <a:extLst>
              <a:ext uri="{FF2B5EF4-FFF2-40B4-BE49-F238E27FC236}">
                <a16:creationId xmlns:a16="http://schemas.microsoft.com/office/drawing/2014/main" id="{CABD9A1A-25F7-4F65-D64D-F4381301C078}"/>
              </a:ext>
            </a:extLst>
          </p:cNvPr>
          <p:cNvSpPr>
            <a:spLocks noGrp="1"/>
          </p:cNvSpPr>
          <p:nvPr>
            <p:ph idx="1"/>
          </p:nvPr>
        </p:nvSpPr>
        <p:spPr>
          <a:xfrm>
            <a:off x="838199" y="1430887"/>
            <a:ext cx="5423115" cy="5160699"/>
          </a:xfrm>
        </p:spPr>
        <p:txBody>
          <a:bodyPr>
            <a:noAutofit/>
          </a:bodyPr>
          <a:lstStyle/>
          <a:p>
            <a:pPr marL="0" indent="0">
              <a:buNone/>
            </a:pPr>
            <a:r>
              <a:rPr lang="en-US" sz="2000" dirty="0">
                <a:solidFill>
                  <a:srgbClr val="001D35"/>
                </a:solidFill>
                <a:effectLst/>
                <a:latin typeface="IBM Plex Sans Light" panose="020B0403050203000203" pitchFamily="34" charset="0"/>
              </a:rPr>
              <a:t>“LLMs can appear to reason but their core function is more like sophisticated pattern matching and information retrieval rather than true, human-like reasoning” </a:t>
            </a:r>
          </a:p>
          <a:p>
            <a:pPr marL="401638" indent="-401638">
              <a:buNone/>
            </a:pPr>
            <a:r>
              <a:rPr lang="en-US" sz="1600" dirty="0">
                <a:solidFill>
                  <a:schemeClr val="accent2"/>
                </a:solidFill>
                <a:effectLst/>
                <a:latin typeface="IBM Plex Sans Light" panose="020B0403050203000203" pitchFamily="34" charset="0"/>
              </a:rPr>
              <a:t>Subbarao </a:t>
            </a:r>
            <a:r>
              <a:rPr lang="en-US" sz="1600" dirty="0" err="1">
                <a:solidFill>
                  <a:schemeClr val="accent2"/>
                </a:solidFill>
                <a:effectLst/>
                <a:latin typeface="IBM Plex Sans Light" panose="020B0403050203000203" pitchFamily="34" charset="0"/>
              </a:rPr>
              <a:t>Kambhampati</a:t>
            </a:r>
            <a:r>
              <a:rPr lang="en-US" sz="1600" dirty="0">
                <a:solidFill>
                  <a:schemeClr val="accent2"/>
                </a:solidFill>
                <a:effectLst/>
                <a:latin typeface="IBM Plex Sans Light" panose="020B0403050203000203" pitchFamily="34" charset="0"/>
              </a:rPr>
              <a:t> - ASU</a:t>
            </a:r>
          </a:p>
          <a:p>
            <a:pPr marL="403225" indent="-403225"/>
            <a:endParaRPr lang="en-US" sz="2000" dirty="0">
              <a:latin typeface="IBM Plex Sans Light" panose="020B0403050203000203" pitchFamily="34" charset="0"/>
            </a:endParaRPr>
          </a:p>
          <a:p>
            <a:pPr marL="403225" indent="-403225"/>
            <a:r>
              <a:rPr lang="en-US" sz="2000" dirty="0">
                <a:latin typeface="IBM Plex Sans Light" panose="020B0403050203000203" pitchFamily="34" charset="0"/>
              </a:rPr>
              <a:t>Some benchmarks focus on limited domains (e.g. Math, Code)</a:t>
            </a:r>
          </a:p>
          <a:p>
            <a:pPr marL="403225" indent="-403225"/>
            <a:r>
              <a:rPr lang="en-US" sz="2000" dirty="0">
                <a:latin typeface="IBM Plex Sans Light" panose="020B0403050203000203" pitchFamily="34" charset="0"/>
              </a:rPr>
              <a:t>Usually verify only the answer, not reasoning.</a:t>
            </a:r>
          </a:p>
          <a:p>
            <a:pPr marL="403225" indent="-403225"/>
            <a:r>
              <a:rPr lang="en-US" sz="2000" dirty="0">
                <a:latin typeface="IBM Plex Sans Light" panose="020B0403050203000203" pitchFamily="34" charset="0"/>
              </a:rPr>
              <a:t>Templated benchmarks can be deceiving</a:t>
            </a:r>
          </a:p>
          <a:p>
            <a:pPr marL="403225" indent="-403225"/>
            <a:r>
              <a:rPr lang="en-US" sz="2000" dirty="0">
                <a:latin typeface="IBM Plex Sans Light" panose="020B0403050203000203" pitchFamily="34" charset="0"/>
              </a:rPr>
              <a:t>Contamination: reasoning ability or retrieval ability</a:t>
            </a:r>
          </a:p>
          <a:p>
            <a:pPr marL="403225" indent="-403225"/>
            <a:r>
              <a:rPr lang="en-US" sz="2000" dirty="0">
                <a:latin typeface="IBM Plex Sans Light" panose="020B0403050203000203" pitchFamily="34" charset="0"/>
              </a:rPr>
              <a:t>May exploit artifacts and shortcuts</a:t>
            </a:r>
          </a:p>
        </p:txBody>
      </p:sp>
      <p:pic>
        <p:nvPicPr>
          <p:cNvPr id="3074" name="Picture 2">
            <a:extLst>
              <a:ext uri="{FF2B5EF4-FFF2-40B4-BE49-F238E27FC236}">
                <a16:creationId xmlns:a16="http://schemas.microsoft.com/office/drawing/2014/main" id="{F33B04B1-5061-2B1F-88B0-C751DAC087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7989" y="1499328"/>
            <a:ext cx="6537609" cy="4903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179F0F-F00D-3985-3178-885D2F65B25A}"/>
              </a:ext>
            </a:extLst>
          </p:cNvPr>
          <p:cNvSpPr txBox="1"/>
          <p:nvPr/>
        </p:nvSpPr>
        <p:spPr>
          <a:xfrm>
            <a:off x="7052940" y="1838172"/>
            <a:ext cx="5054652" cy="276999"/>
          </a:xfrm>
          <a:prstGeom prst="rect">
            <a:avLst/>
          </a:prstGeom>
          <a:noFill/>
        </p:spPr>
        <p:txBody>
          <a:bodyPr wrap="square">
            <a:spAutoFit/>
          </a:bodyPr>
          <a:lstStyle/>
          <a:p>
            <a:pPr algn="r"/>
            <a:r>
              <a:rPr lang="en-US" sz="1200" dirty="0">
                <a:solidFill>
                  <a:schemeClr val="bg1">
                    <a:lumMod val="65000"/>
                  </a:schemeClr>
                </a:solidFill>
              </a:rPr>
              <a:t>https://</a:t>
            </a:r>
            <a:r>
              <a:rPr lang="en-US" sz="1200" dirty="0" err="1">
                <a:solidFill>
                  <a:schemeClr val="bg1">
                    <a:lumMod val="65000"/>
                  </a:schemeClr>
                </a:solidFill>
              </a:rPr>
              <a:t>contextual.ai</a:t>
            </a:r>
            <a:r>
              <a:rPr lang="en-US" sz="1200" dirty="0">
                <a:solidFill>
                  <a:schemeClr val="bg1">
                    <a:lumMod val="65000"/>
                  </a:schemeClr>
                </a:solidFill>
              </a:rPr>
              <a:t>/news/plotting-progress-in-ai/</a:t>
            </a:r>
          </a:p>
        </p:txBody>
      </p:sp>
    </p:spTree>
    <p:extLst>
      <p:ext uri="{BB962C8B-B14F-4D97-AF65-F5344CB8AC3E}">
        <p14:creationId xmlns:p14="http://schemas.microsoft.com/office/powerpoint/2010/main" val="2762152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08C6-0B3C-4179-891B-8EB0273EB57C}"/>
              </a:ext>
            </a:extLst>
          </p:cNvPr>
          <p:cNvSpPr>
            <a:spLocks noGrp="1"/>
          </p:cNvSpPr>
          <p:nvPr>
            <p:ph type="title"/>
          </p:nvPr>
        </p:nvSpPr>
        <p:spPr/>
        <p:txBody>
          <a:bodyPr/>
          <a:lstStyle/>
          <a:p>
            <a:r>
              <a:rPr lang="en-US" dirty="0"/>
              <a:t>Can AI hack a Dataset?</a:t>
            </a:r>
          </a:p>
        </p:txBody>
      </p:sp>
      <p:pic>
        <p:nvPicPr>
          <p:cNvPr id="3074" name="Picture 2" descr="drawing">
            <a:extLst>
              <a:ext uri="{FF2B5EF4-FFF2-40B4-BE49-F238E27FC236}">
                <a16:creationId xmlns:a16="http://schemas.microsoft.com/office/drawing/2014/main" id="{15F89728-2D17-36A2-FC9B-0D6E45E79EF8}"/>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92042" y="1722914"/>
            <a:ext cx="5823084" cy="3274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lage of a dog&#10;&#10;Description automatically generated">
            <a:extLst>
              <a:ext uri="{FF2B5EF4-FFF2-40B4-BE49-F238E27FC236}">
                <a16:creationId xmlns:a16="http://schemas.microsoft.com/office/drawing/2014/main" id="{FE8E505A-AEB7-3045-3984-A2973A26140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7972431" y="1722914"/>
            <a:ext cx="2093912" cy="2076351"/>
          </a:xfrm>
          <a:prstGeom prst="rect">
            <a:avLst/>
          </a:prstGeom>
        </p:spPr>
      </p:pic>
      <p:pic>
        <p:nvPicPr>
          <p:cNvPr id="6" name="Picture 5" descr="A collage of a dog&#10;&#10;Description automatically generated">
            <a:extLst>
              <a:ext uri="{FF2B5EF4-FFF2-40B4-BE49-F238E27FC236}">
                <a16:creationId xmlns:a16="http://schemas.microsoft.com/office/drawing/2014/main" id="{043839F8-070C-E42A-954D-3876B24BD8C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972431" y="4416524"/>
            <a:ext cx="2093912" cy="2076351"/>
          </a:xfrm>
          <a:prstGeom prst="rect">
            <a:avLst/>
          </a:prstGeom>
        </p:spPr>
      </p:pic>
      <p:sp>
        <p:nvSpPr>
          <p:cNvPr id="8" name="TextBox 7">
            <a:extLst>
              <a:ext uri="{FF2B5EF4-FFF2-40B4-BE49-F238E27FC236}">
                <a16:creationId xmlns:a16="http://schemas.microsoft.com/office/drawing/2014/main" id="{AE5853C3-CADF-710C-690E-B7ED1DBB46A9}"/>
              </a:ext>
            </a:extLst>
          </p:cNvPr>
          <p:cNvSpPr txBox="1"/>
          <p:nvPr/>
        </p:nvSpPr>
        <p:spPr>
          <a:xfrm>
            <a:off x="10066343" y="2618907"/>
            <a:ext cx="1726242" cy="523220"/>
          </a:xfrm>
          <a:prstGeom prst="rect">
            <a:avLst/>
          </a:prstGeom>
          <a:noFill/>
        </p:spPr>
        <p:txBody>
          <a:bodyPr wrap="none" rtlCol="0">
            <a:spAutoFit/>
          </a:bodyPr>
          <a:lstStyle/>
          <a:p>
            <a:r>
              <a:rPr lang="en-US" sz="2800" dirty="0">
                <a:solidFill>
                  <a:schemeClr val="bg1">
                    <a:lumMod val="65000"/>
                  </a:schemeClr>
                </a:solidFill>
              </a:rPr>
              <a:t>Attention?</a:t>
            </a:r>
          </a:p>
        </p:txBody>
      </p:sp>
      <p:sp>
        <p:nvSpPr>
          <p:cNvPr id="10" name="TextBox 9">
            <a:extLst>
              <a:ext uri="{FF2B5EF4-FFF2-40B4-BE49-F238E27FC236}">
                <a16:creationId xmlns:a16="http://schemas.microsoft.com/office/drawing/2014/main" id="{EE78772C-0B07-B039-66FC-4803D6B73C87}"/>
              </a:ext>
            </a:extLst>
          </p:cNvPr>
          <p:cNvSpPr txBox="1"/>
          <p:nvPr/>
        </p:nvSpPr>
        <p:spPr>
          <a:xfrm>
            <a:off x="264710" y="6262042"/>
            <a:ext cx="3721894" cy="461665"/>
          </a:xfrm>
          <a:prstGeom prst="rect">
            <a:avLst/>
          </a:prstGeom>
          <a:noFill/>
        </p:spPr>
        <p:txBody>
          <a:bodyPr wrap="square">
            <a:spAutoFit/>
          </a:bodyPr>
          <a:lstStyle/>
          <a:p>
            <a:r>
              <a:rPr lang="en-US" sz="1200" dirty="0">
                <a:solidFill>
                  <a:schemeClr val="bg1">
                    <a:lumMod val="85000"/>
                  </a:schemeClr>
                </a:solidFill>
              </a:rPr>
              <a:t>https://carpentries-</a:t>
            </a:r>
            <a:r>
              <a:rPr lang="en-US" sz="1200" dirty="0" err="1">
                <a:solidFill>
                  <a:schemeClr val="bg1">
                    <a:lumMod val="85000"/>
                  </a:schemeClr>
                </a:solidFill>
              </a:rPr>
              <a:t>incubator.github.io</a:t>
            </a:r>
            <a:r>
              <a:rPr lang="en-US" sz="1200" dirty="0">
                <a:solidFill>
                  <a:schemeClr val="bg1">
                    <a:lumMod val="85000"/>
                  </a:schemeClr>
                </a:solidFill>
              </a:rPr>
              <a:t>/data-science-ai-senior-researchers/05-Problems-with-AI/</a:t>
            </a:r>
            <a:r>
              <a:rPr lang="en-US" sz="1200" dirty="0" err="1">
                <a:solidFill>
                  <a:schemeClr val="bg1">
                    <a:lumMod val="85000"/>
                  </a:schemeClr>
                </a:solidFill>
              </a:rPr>
              <a:t>index.html</a:t>
            </a:r>
            <a:endParaRPr lang="en-US" sz="1200" dirty="0">
              <a:solidFill>
                <a:schemeClr val="bg1">
                  <a:lumMod val="85000"/>
                </a:schemeClr>
              </a:solidFill>
            </a:endParaRPr>
          </a:p>
        </p:txBody>
      </p:sp>
    </p:spTree>
    <p:extLst>
      <p:ext uri="{BB962C8B-B14F-4D97-AF65-F5344CB8AC3E}">
        <p14:creationId xmlns:p14="http://schemas.microsoft.com/office/powerpoint/2010/main" val="23456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CE53D-2EFF-17F9-33BF-D8630EB7B977}"/>
              </a:ext>
            </a:extLst>
          </p:cNvPr>
          <p:cNvSpPr>
            <a:spLocks noGrp="1"/>
          </p:cNvSpPr>
          <p:nvPr>
            <p:ph type="title"/>
          </p:nvPr>
        </p:nvSpPr>
        <p:spPr>
          <a:xfrm>
            <a:off x="736602" y="255892"/>
            <a:ext cx="10515600" cy="859993"/>
          </a:xfrm>
        </p:spPr>
        <p:txBody>
          <a:bodyPr/>
          <a:lstStyle/>
          <a:p>
            <a:r>
              <a:rPr lang="en-US" dirty="0"/>
              <a:t>Types of Reasoning</a:t>
            </a:r>
          </a:p>
        </p:txBody>
      </p:sp>
      <p:sp>
        <p:nvSpPr>
          <p:cNvPr id="5" name="TextBox 4">
            <a:extLst>
              <a:ext uri="{FF2B5EF4-FFF2-40B4-BE49-F238E27FC236}">
                <a16:creationId xmlns:a16="http://schemas.microsoft.com/office/drawing/2014/main" id="{E1922B8E-F422-440A-BA70-FE8733AB1212}"/>
              </a:ext>
            </a:extLst>
          </p:cNvPr>
          <p:cNvSpPr txBox="1"/>
          <p:nvPr/>
        </p:nvSpPr>
        <p:spPr>
          <a:xfrm>
            <a:off x="4649472" y="1934801"/>
            <a:ext cx="3336070" cy="3785652"/>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Deduction – Applying Rules to Cases (Theorem Proving)</a:t>
            </a:r>
          </a:p>
          <a:p>
            <a:pPr>
              <a:buNone/>
            </a:pPr>
            <a:endParaRPr lang="en-US" sz="1600" b="1" dirty="0">
              <a:latin typeface="IBM Plex Sans Light" panose="020B0403050203000203" pitchFamily="34" charset="0"/>
            </a:endParaRPr>
          </a:p>
          <a:p>
            <a:pPr>
              <a:buNone/>
            </a:pPr>
            <a:r>
              <a:rPr lang="en-US" sz="1600" dirty="0">
                <a:latin typeface="IBM Plex Sans Light" panose="020B0403050203000203" pitchFamily="34" charset="0"/>
              </a:rPr>
              <a:t>LLMs can simulate rule-based reasoning when given structured prompts.</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LLM Mechanism: </a:t>
            </a:r>
          </a:p>
          <a:p>
            <a:pPr>
              <a:buNone/>
            </a:pPr>
            <a:r>
              <a:rPr lang="en-US" sz="1600" dirty="0">
                <a:latin typeface="IBM Plex Sans Light" panose="020B0403050203000203" pitchFamily="34" charset="0"/>
              </a:rPr>
              <a:t>Prompt Engineering</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Rule: All humans are mortal</a:t>
            </a:r>
          </a:p>
          <a:p>
            <a:pPr marL="342900" indent="-342900">
              <a:buFont typeface="Arial" panose="020B0604020202020204" pitchFamily="34" charset="0"/>
              <a:buChar char="•"/>
            </a:pPr>
            <a:r>
              <a:rPr lang="en-US" sz="1600" dirty="0">
                <a:latin typeface="IBM Plex Sans Light" panose="020B0403050203000203" pitchFamily="34" charset="0"/>
              </a:rPr>
              <a:t>Fact: Socrates is human</a:t>
            </a:r>
          </a:p>
          <a:p>
            <a:pPr marL="342900" indent="-342900">
              <a:buFont typeface="Arial" panose="020B0604020202020204" pitchFamily="34" charset="0"/>
              <a:buChar char="•"/>
            </a:pPr>
            <a:r>
              <a:rPr lang="en-US" sz="1600" dirty="0">
                <a:latin typeface="IBM Plex Sans Light" panose="020B0403050203000203" pitchFamily="34" charset="0"/>
              </a:rPr>
              <a:t>Conclusion: Socrates is mortal</a:t>
            </a:r>
          </a:p>
        </p:txBody>
      </p:sp>
      <p:sp>
        <p:nvSpPr>
          <p:cNvPr id="7" name="TextBox 6">
            <a:extLst>
              <a:ext uri="{FF2B5EF4-FFF2-40B4-BE49-F238E27FC236}">
                <a16:creationId xmlns:a16="http://schemas.microsoft.com/office/drawing/2014/main" id="{0931AB2D-C9E3-9A91-9CB9-D363F7F30336}"/>
              </a:ext>
            </a:extLst>
          </p:cNvPr>
          <p:cNvSpPr txBox="1"/>
          <p:nvPr/>
        </p:nvSpPr>
        <p:spPr>
          <a:xfrm>
            <a:off x="805182" y="1934801"/>
            <a:ext cx="3336070" cy="4031873"/>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Induction – Learning from Examples</a:t>
            </a:r>
          </a:p>
          <a:p>
            <a:pPr>
              <a:buNone/>
            </a:pPr>
            <a:endParaRPr lang="en-US" sz="1600" dirty="0">
              <a:latin typeface="IBM Plex Sans Light" panose="020B0403050203000203" pitchFamily="34" charset="0"/>
            </a:endParaRPr>
          </a:p>
          <a:p>
            <a:pPr>
              <a:buNone/>
            </a:pPr>
            <a:r>
              <a:rPr lang="en-US" sz="1600" dirty="0">
                <a:latin typeface="IBM Plex Sans Light" panose="020B0403050203000203" pitchFamily="34" charset="0"/>
              </a:rPr>
              <a:t>LLMs generalize from large-scale pretraining data, capturing statistical patterns across language.</a:t>
            </a:r>
            <a:br>
              <a:rPr lang="en-US" sz="1600" dirty="0">
                <a:latin typeface="IBM Plex Sans Light" panose="020B0403050203000203" pitchFamily="34" charset="0"/>
              </a:rPr>
            </a:br>
            <a:endParaRPr lang="en-US" sz="1600" dirty="0">
              <a:latin typeface="IBM Plex Sans Light" panose="020B0403050203000203" pitchFamily="34" charset="0"/>
            </a:endParaRPr>
          </a:p>
          <a:p>
            <a:pPr>
              <a:buNone/>
            </a:pPr>
            <a:r>
              <a:rPr lang="en-US" sz="1600" b="1" dirty="0">
                <a:latin typeface="IBM Plex Sans Light" panose="020B0403050203000203" pitchFamily="34" charset="0"/>
              </a:rPr>
              <a:t>LLM Mechanism: </a:t>
            </a:r>
          </a:p>
          <a:p>
            <a:pPr>
              <a:buNone/>
            </a:pPr>
            <a:r>
              <a:rPr lang="en-US" sz="1600" dirty="0">
                <a:latin typeface="IBM Plex Sans Light" panose="020B0403050203000203" pitchFamily="34" charset="0"/>
              </a:rPr>
              <a:t>Pretraining</a:t>
            </a:r>
            <a:br>
              <a:rPr lang="en-US" sz="1600" dirty="0">
                <a:latin typeface="IBM Plex Sans Light" panose="020B0403050203000203" pitchFamily="34" charset="0"/>
              </a:rPr>
            </a:br>
            <a:br>
              <a:rPr lang="en-US" sz="1600" dirty="0">
                <a:latin typeface="IBM Plex Sans Light" panose="020B0403050203000203" pitchFamily="34" charset="0"/>
              </a:rPr>
            </a:b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Observation: The sun rises every day</a:t>
            </a:r>
          </a:p>
          <a:p>
            <a:pPr marL="342900" indent="-342900">
              <a:buFont typeface="Arial" panose="020B0604020202020204" pitchFamily="34" charset="0"/>
              <a:buChar char="•"/>
            </a:pPr>
            <a:r>
              <a:rPr lang="en-US" sz="1600" dirty="0">
                <a:latin typeface="IBM Plex Sans Light" panose="020B0403050203000203" pitchFamily="34" charset="0"/>
              </a:rPr>
              <a:t>Generalization: The sun always rises</a:t>
            </a:r>
          </a:p>
        </p:txBody>
      </p:sp>
      <p:sp>
        <p:nvSpPr>
          <p:cNvPr id="9" name="TextBox 8">
            <a:extLst>
              <a:ext uri="{FF2B5EF4-FFF2-40B4-BE49-F238E27FC236}">
                <a16:creationId xmlns:a16="http://schemas.microsoft.com/office/drawing/2014/main" id="{2F03FF2B-7CEE-B450-15EA-78C3F1A36162}"/>
              </a:ext>
            </a:extLst>
          </p:cNvPr>
          <p:cNvSpPr txBox="1"/>
          <p:nvPr/>
        </p:nvSpPr>
        <p:spPr>
          <a:xfrm>
            <a:off x="8493761" y="1934801"/>
            <a:ext cx="3340609" cy="3816429"/>
          </a:xfrm>
          <a:prstGeom prst="rect">
            <a:avLst/>
          </a:prstGeom>
          <a:noFill/>
        </p:spPr>
        <p:txBody>
          <a:bodyPr wrap="square">
            <a:spAutoFit/>
          </a:bodyPr>
          <a:lstStyle/>
          <a:p>
            <a:pPr>
              <a:buNone/>
            </a:pPr>
            <a:r>
              <a:rPr lang="en-US" sz="1600" b="1" dirty="0">
                <a:solidFill>
                  <a:srgbClr val="C00000"/>
                </a:solidFill>
                <a:latin typeface="IBM Plex Sans Light" panose="020B0403050203000203" pitchFamily="34" charset="0"/>
              </a:rPr>
              <a:t>Abduction – Inferring the Most Likely Explanation (Probabilistic)</a:t>
            </a:r>
          </a:p>
          <a:p>
            <a:pPr>
              <a:buNone/>
            </a:pPr>
            <a:endParaRPr lang="en-US" sz="1600" dirty="0">
              <a:latin typeface="IBM Plex Sans Light" panose="020B0403050203000203" pitchFamily="34" charset="0"/>
            </a:endParaRPr>
          </a:p>
          <a:p>
            <a:pPr>
              <a:buNone/>
            </a:pPr>
            <a:r>
              <a:rPr lang="en-US" sz="1600" dirty="0">
                <a:latin typeface="IBM Plex Sans Light" panose="020B0403050203000203" pitchFamily="34" charset="0"/>
              </a:rPr>
              <a:t>LLMs generate plausible completions based on partial input during inference.</a:t>
            </a:r>
          </a:p>
          <a:p>
            <a:pPr>
              <a:buNone/>
            </a:pPr>
            <a:br>
              <a:rPr lang="en-US" sz="1600" dirty="0">
                <a:latin typeface="IBM Plex Sans Light" panose="020B0403050203000203" pitchFamily="34" charset="0"/>
              </a:rPr>
            </a:br>
            <a:r>
              <a:rPr lang="en-US" sz="1600" b="1" dirty="0">
                <a:latin typeface="IBM Plex Sans Light" panose="020B0403050203000203" pitchFamily="34" charset="0"/>
              </a:rPr>
              <a:t>LLM Mechanism: </a:t>
            </a:r>
          </a:p>
          <a:p>
            <a:pPr>
              <a:buNone/>
            </a:pPr>
            <a:r>
              <a:rPr lang="en-US" sz="1600" dirty="0">
                <a:latin typeface="IBM Plex Sans Light" panose="020B0403050203000203" pitchFamily="34" charset="0"/>
              </a:rPr>
              <a:t>Inference-Time Generation</a:t>
            </a:r>
          </a:p>
          <a:p>
            <a:pPr>
              <a:buNone/>
            </a:pPr>
            <a:br>
              <a:rPr lang="en-US" sz="1600" b="1" dirty="0">
                <a:latin typeface="IBM Plex Sans Light" panose="020B0403050203000203" pitchFamily="34" charset="0"/>
              </a:rPr>
            </a:br>
            <a:r>
              <a:rPr lang="en-US" sz="1600" b="1" dirty="0">
                <a:latin typeface="IBM Plex Sans Light" panose="020B0403050203000203" pitchFamily="34" charset="0"/>
              </a:rPr>
              <a:t>Example:</a:t>
            </a:r>
          </a:p>
          <a:p>
            <a:pPr marL="342900" indent="-342900">
              <a:buFont typeface="Arial" panose="020B0604020202020204" pitchFamily="34" charset="0"/>
              <a:buChar char="•"/>
            </a:pPr>
            <a:r>
              <a:rPr lang="en-US" sz="1600" dirty="0">
                <a:latin typeface="IBM Plex Sans Light" panose="020B0403050203000203" pitchFamily="34" charset="0"/>
              </a:rPr>
              <a:t>Observation: The grass is wet</a:t>
            </a:r>
          </a:p>
          <a:p>
            <a:pPr marL="342900" indent="-342900">
              <a:buFont typeface="Arial" panose="020B0604020202020204" pitchFamily="34" charset="0"/>
              <a:buChar char="•"/>
            </a:pPr>
            <a:r>
              <a:rPr lang="en-US" sz="1600" dirty="0">
                <a:latin typeface="IBM Plex Sans Light" panose="020B0403050203000203" pitchFamily="34" charset="0"/>
              </a:rPr>
              <a:t>Likely cause: It rained last night</a:t>
            </a:r>
          </a:p>
          <a:p>
            <a:endParaRPr lang="en-US" sz="1200" dirty="0">
              <a:latin typeface="IBM Plex Sans Light" panose="020B0403050203000203" pitchFamily="34" charset="0"/>
            </a:endParaRPr>
          </a:p>
        </p:txBody>
      </p:sp>
    </p:spTree>
    <p:extLst>
      <p:ext uri="{BB962C8B-B14F-4D97-AF65-F5344CB8AC3E}">
        <p14:creationId xmlns:p14="http://schemas.microsoft.com/office/powerpoint/2010/main" val="319620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erson's head with a brain and numbers&#10;&#10;AI-generated content may be incorrect.">
            <a:extLst>
              <a:ext uri="{FF2B5EF4-FFF2-40B4-BE49-F238E27FC236}">
                <a16:creationId xmlns:a16="http://schemas.microsoft.com/office/drawing/2014/main" id="{F303EA1B-F77F-E1B5-941D-85C9564FB1B4}"/>
              </a:ext>
            </a:extLst>
          </p:cNvPr>
          <p:cNvPicPr>
            <a:picLocks noChangeAspect="1"/>
          </p:cNvPicPr>
          <p:nvPr/>
        </p:nvPicPr>
        <p:blipFill>
          <a:blip r:embed="rId4">
            <a:duotone>
              <a:schemeClr val="accent1">
                <a:shade val="45000"/>
                <a:satMod val="135000"/>
              </a:schemeClr>
              <a:prstClr val="white"/>
            </a:duotone>
          </a:blip>
          <a:stretch>
            <a:fillRect/>
          </a:stretch>
        </p:blipFill>
        <p:spPr>
          <a:xfrm>
            <a:off x="436764" y="463985"/>
            <a:ext cx="7772400" cy="5181600"/>
          </a:xfrm>
          <a:prstGeom prst="rect">
            <a:avLst/>
          </a:prstGeom>
        </p:spPr>
      </p:pic>
      <p:grpSp>
        <p:nvGrpSpPr>
          <p:cNvPr id="21" name="Group 20">
            <a:extLst>
              <a:ext uri="{FF2B5EF4-FFF2-40B4-BE49-F238E27FC236}">
                <a16:creationId xmlns:a16="http://schemas.microsoft.com/office/drawing/2014/main" id="{3AF5F7CA-2F46-D3A1-27A4-7C562B5EF917}"/>
              </a:ext>
            </a:extLst>
          </p:cNvPr>
          <p:cNvGrpSpPr/>
          <p:nvPr/>
        </p:nvGrpSpPr>
        <p:grpSpPr>
          <a:xfrm>
            <a:off x="8094689" y="-14990"/>
            <a:ext cx="4097311" cy="6872990"/>
            <a:chOff x="8094689" y="-14990"/>
            <a:chExt cx="4097311" cy="6872990"/>
          </a:xfrm>
        </p:grpSpPr>
        <p:sp>
          <p:nvSpPr>
            <p:cNvPr id="19" name="Rectangle 18">
              <a:extLst>
                <a:ext uri="{FF2B5EF4-FFF2-40B4-BE49-F238E27FC236}">
                  <a16:creationId xmlns:a16="http://schemas.microsoft.com/office/drawing/2014/main" id="{860F3149-9047-793F-58ED-EDC3E1B5A782}"/>
                </a:ext>
              </a:extLst>
            </p:cNvPr>
            <p:cNvSpPr/>
            <p:nvPr/>
          </p:nvSpPr>
          <p:spPr>
            <a:xfrm>
              <a:off x="8094689" y="-14990"/>
              <a:ext cx="4097311" cy="687299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image">
              <a:extLst>
                <a:ext uri="{FF2B5EF4-FFF2-40B4-BE49-F238E27FC236}">
                  <a16:creationId xmlns:a16="http://schemas.microsoft.com/office/drawing/2014/main" id="{19F2B394-14DF-F1E8-3B18-44984E430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711" y="1910269"/>
              <a:ext cx="2744480" cy="274448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B882449-ADDE-1F9D-C01B-A75C036CAE63}"/>
                </a:ext>
              </a:extLst>
            </p:cNvPr>
            <p:cNvSpPr txBox="1"/>
            <p:nvPr/>
          </p:nvSpPr>
          <p:spPr>
            <a:xfrm>
              <a:off x="8671033" y="4970834"/>
              <a:ext cx="3509579" cy="1569660"/>
            </a:xfrm>
            <a:prstGeom prst="rect">
              <a:avLst/>
            </a:prstGeom>
            <a:noFill/>
          </p:spPr>
          <p:txBody>
            <a:bodyPr wrap="square" rtlCol="0">
              <a:spAutoFit/>
            </a:bodyPr>
            <a:lstStyle/>
            <a:p>
              <a:r>
                <a:rPr lang="en-US" sz="1600" dirty="0">
                  <a:solidFill>
                    <a:schemeClr val="accent5">
                      <a:lumMod val="75000"/>
                    </a:schemeClr>
                  </a:solidFill>
                  <a:latin typeface="IBM Plex Sans Light" panose="020B0403050203000203" pitchFamily="34" charset="0"/>
                </a:rPr>
                <a:t>Generate an image that shows a real-world scenario where both system 1 and system 2 thinking is required.</a:t>
              </a:r>
            </a:p>
            <a:p>
              <a:endParaRPr lang="en-US" sz="1600" dirty="0">
                <a:solidFill>
                  <a:schemeClr val="accent5">
                    <a:lumMod val="75000"/>
                  </a:schemeClr>
                </a:solidFill>
                <a:latin typeface="IBM Plex Sans Light" panose="020B0403050203000203" pitchFamily="34" charset="0"/>
              </a:endParaRPr>
            </a:p>
            <a:p>
              <a:r>
                <a:rPr lang="en-US" sz="1600" dirty="0">
                  <a:solidFill>
                    <a:schemeClr val="accent5">
                      <a:lumMod val="75000"/>
                    </a:schemeClr>
                  </a:solidFill>
                  <a:latin typeface="IBM Plex Sans Light" panose="020B0403050203000203" pitchFamily="34" charset="0"/>
                </a:rPr>
                <a:t>OpenAI (22 Apr 2025)</a:t>
              </a:r>
            </a:p>
          </p:txBody>
        </p:sp>
      </p:grpSp>
      <p:pic>
        <p:nvPicPr>
          <p:cNvPr id="6148" name="Picture 4" descr="Page 1">
            <a:extLst>
              <a:ext uri="{FF2B5EF4-FFF2-40B4-BE49-F238E27FC236}">
                <a16:creationId xmlns:a16="http://schemas.microsoft.com/office/drawing/2014/main" id="{6F02F0EB-BB9C-15E6-4261-303BDEC12FE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027" y="4812196"/>
            <a:ext cx="1178890" cy="17813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104888C-8CA1-F112-BAA5-9ADBCB23D759}"/>
              </a:ext>
            </a:extLst>
          </p:cNvPr>
          <p:cNvSpPr txBox="1"/>
          <p:nvPr/>
        </p:nvSpPr>
        <p:spPr>
          <a:xfrm>
            <a:off x="8432800" y="194165"/>
            <a:ext cx="3632200" cy="1200329"/>
          </a:xfrm>
          <a:prstGeom prst="rect">
            <a:avLst/>
          </a:prstGeom>
          <a:noFill/>
        </p:spPr>
        <p:txBody>
          <a:bodyPr wrap="square">
            <a:spAutoFit/>
          </a:bodyPr>
          <a:lstStyle/>
          <a:p>
            <a:pPr algn="ctr"/>
            <a:r>
              <a:rPr lang="en-US" sz="2400" b="1" dirty="0">
                <a:solidFill>
                  <a:schemeClr val="accent5">
                    <a:lumMod val="75000"/>
                  </a:schemeClr>
                </a:solidFill>
                <a:latin typeface="IBM Plex Sans Light" panose="020B0403050203000203" pitchFamily="34" charset="0"/>
              </a:rPr>
              <a:t>Real-life scenarios need both System 1 and System 2</a:t>
            </a:r>
          </a:p>
        </p:txBody>
      </p:sp>
      <p:sp>
        <p:nvSpPr>
          <p:cNvPr id="27" name="TextBox 26">
            <a:extLst>
              <a:ext uri="{FF2B5EF4-FFF2-40B4-BE49-F238E27FC236}">
                <a16:creationId xmlns:a16="http://schemas.microsoft.com/office/drawing/2014/main" id="{C5B0EA8A-95EB-967A-EE80-AF27FAF27BE7}"/>
              </a:ext>
            </a:extLst>
          </p:cNvPr>
          <p:cNvSpPr txBox="1"/>
          <p:nvPr/>
        </p:nvSpPr>
        <p:spPr>
          <a:xfrm>
            <a:off x="2803162" y="5025162"/>
            <a:ext cx="3379038" cy="646331"/>
          </a:xfrm>
          <a:prstGeom prst="rect">
            <a:avLst/>
          </a:prstGeom>
          <a:noFill/>
        </p:spPr>
        <p:txBody>
          <a:bodyPr wrap="square">
            <a:spAutoFit/>
          </a:bodyPr>
          <a:lstStyle/>
          <a:p>
            <a:pPr algn="ctr"/>
            <a:r>
              <a:rPr lang="en-US" b="1" dirty="0">
                <a:solidFill>
                  <a:schemeClr val="accent1">
                    <a:lumMod val="60000"/>
                    <a:lumOff val="40000"/>
                  </a:schemeClr>
                </a:solidFill>
                <a:latin typeface="IBM Plex Sans Light" panose="020B0503050203000203" pitchFamily="34" charset="0"/>
              </a:rPr>
              <a:t>Overtime System2 tasks can become System1</a:t>
            </a:r>
          </a:p>
        </p:txBody>
      </p:sp>
      <p:sp>
        <p:nvSpPr>
          <p:cNvPr id="4" name="Rectangle 3">
            <a:extLst>
              <a:ext uri="{FF2B5EF4-FFF2-40B4-BE49-F238E27FC236}">
                <a16:creationId xmlns:a16="http://schemas.microsoft.com/office/drawing/2014/main" id="{0D3FA625-2867-65E5-9085-404E9B6A3E33}"/>
              </a:ext>
            </a:extLst>
          </p:cNvPr>
          <p:cNvSpPr/>
          <p:nvPr/>
        </p:nvSpPr>
        <p:spPr>
          <a:xfrm>
            <a:off x="213128" y="4615011"/>
            <a:ext cx="1726255" cy="2061148"/>
          </a:xfrm>
          <a:prstGeom prst="rect">
            <a:avLst/>
          </a:prstGeom>
          <a:solidFill>
            <a:srgbClr val="FFFFFF">
              <a:alpha val="4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2313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F50B5-2115-9CCB-4D45-81EFDF767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0B036E-1673-5C5E-606C-FB5AFFCFDE3B}"/>
              </a:ext>
            </a:extLst>
          </p:cNvPr>
          <p:cNvSpPr>
            <a:spLocks noGrp="1"/>
          </p:cNvSpPr>
          <p:nvPr>
            <p:ph type="ctrTitle"/>
          </p:nvPr>
        </p:nvSpPr>
        <p:spPr>
          <a:xfrm>
            <a:off x="407963" y="2444726"/>
            <a:ext cx="5201267" cy="2387600"/>
          </a:xfrm>
        </p:spPr>
        <p:txBody>
          <a:bodyPr>
            <a:normAutofit/>
          </a:bodyPr>
          <a:lstStyle/>
          <a:p>
            <a:pPr algn="l"/>
            <a:r>
              <a:rPr lang="en-US" sz="5400" dirty="0">
                <a:solidFill>
                  <a:schemeClr val="accent1"/>
                </a:solidFill>
              </a:rPr>
              <a:t>Large Reasoning Models (LRMs)</a:t>
            </a:r>
          </a:p>
        </p:txBody>
      </p:sp>
      <p:sp>
        <p:nvSpPr>
          <p:cNvPr id="5" name="TextBox 4">
            <a:extLst>
              <a:ext uri="{FF2B5EF4-FFF2-40B4-BE49-F238E27FC236}">
                <a16:creationId xmlns:a16="http://schemas.microsoft.com/office/drawing/2014/main" id="{9464AAD1-CFE7-9352-59C5-0CFA245C6217}"/>
              </a:ext>
            </a:extLst>
          </p:cNvPr>
          <p:cNvSpPr txBox="1"/>
          <p:nvPr/>
        </p:nvSpPr>
        <p:spPr>
          <a:xfrm>
            <a:off x="5609230" y="0"/>
            <a:ext cx="6582770" cy="6842899"/>
          </a:xfrm>
          <a:prstGeom prst="rect">
            <a:avLst/>
          </a:prstGeom>
          <a:solidFill>
            <a:schemeClr val="bg1">
              <a:lumMod val="95000"/>
            </a:schemeClr>
          </a:solidFill>
        </p:spPr>
        <p:txBody>
          <a:bodyPr wrap="square">
            <a:spAutoFit/>
          </a:bodyPr>
          <a:lstStyle/>
          <a:p>
            <a:r>
              <a:rPr lang="en-US" sz="1200" b="1" i="0" dirty="0">
                <a:solidFill>
                  <a:srgbClr val="1D1C1D"/>
                </a:solidFill>
                <a:effectLst/>
                <a:latin typeface="Courier New" panose="02070309020205020404" pitchFamily="49" charset="0"/>
                <a:cs typeface="Courier New" panose="02070309020205020404" pitchFamily="49" charset="0"/>
              </a:rPr>
              <a:t>I have 2 bananas in the room, 1 fell down. How many bananas are left in the room? </a:t>
            </a:r>
          </a:p>
          <a:p>
            <a:pPr>
              <a:lnSpc>
                <a:spcPts val="840"/>
              </a:lnSpc>
            </a:pPr>
            <a:endParaRPr lang="en-US" sz="9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So I have this problem: "I have 2 bananas in the room, 1 fell down. How many bananas are left in the room?" Hmm, it seems straightforward, but I want to make sure I understand it correctly.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First, there are 2 bananas in the room. That's clear. Then, it says 1 fell down. Now, did it fall out of the room or is it still in the room but maybe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Wait, the question is "how many bananas are left in the room?" So, if one fell down, but it's still in the room, just perhaps not on the table or wherever they were originally, then there should still be 2 bananas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maybe "fell down" implies that it left the room. Let me think about that.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The problem doesn't specify where the banana fell. It just says "fell down." So, if it's in the room and it fell down, it's probably still in the room, just maybe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if the room has only one exit and the banana fell towards that exit and rolled out, then it might be out of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without more information, I think the safest assumption is that both bananas are still in the room, even if one of them is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So, the answer should be 2 bananas are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Wait a minute, another thought. Maybe "fell down" means it was dropped and stayed where it was, so still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"fell down" means it was thrown or dropped and left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again, without specific information, I think assuming it's still in the room is reasonable.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the problem is testing basic subtraction, and "fell down" means it's no longer present in the room, so you subtract one from two, getting one.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that seems a bit simplistic for a problem like this.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maybe there's a trick here. Maybe "fell down" doesn't mean it left the room, so the number remains two.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Hmm. </a:t>
            </a:r>
          </a:p>
          <a:p>
            <a:pPr>
              <a:lnSpc>
                <a:spcPts val="840"/>
              </a:lnSpc>
            </a:pPr>
            <a:endParaRPr lang="en-US" sz="800" b="0" i="0" dirty="0">
              <a:solidFill>
                <a:srgbClr val="1D1C1D"/>
              </a:solidFill>
              <a:effectLst/>
              <a:latin typeface="Courier New" panose="02070309020205020404" pitchFamily="49" charset="0"/>
              <a:cs typeface="Courier New" panose="02070309020205020404" pitchFamily="49" charset="0"/>
            </a:endParaRP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perhaps the problem is considering only bananas that are intact or in their original position, and the one that fell down is no longer considered "in the room" in the same way.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that seems like splitting hairs.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I think the most straightforward interpretation is that both bananas are still in the room, just one is on the floor.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Therefore, the answer is 2 bananas are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Alternatively, if "fell down" means it left the room, then it would be 1 banana left in the room. </a:t>
            </a:r>
          </a:p>
          <a:p>
            <a:pPr>
              <a:lnSpc>
                <a:spcPts val="840"/>
              </a:lnSpc>
            </a:pPr>
            <a:endParaRPr lang="en-US" sz="800" dirty="0">
              <a:solidFill>
                <a:srgbClr val="1D1C1D"/>
              </a:solidFill>
              <a:latin typeface="Courier New" panose="02070309020205020404" pitchFamily="49" charset="0"/>
              <a:cs typeface="Courier New" panose="02070309020205020404" pitchFamily="49" charset="0"/>
            </a:endParaRPr>
          </a:p>
          <a:p>
            <a:pPr>
              <a:lnSpc>
                <a:spcPts val="840"/>
              </a:lnSpc>
            </a:pPr>
            <a:r>
              <a:rPr lang="en-US" sz="800" b="0" i="0" dirty="0">
                <a:solidFill>
                  <a:srgbClr val="1D1C1D"/>
                </a:solidFill>
                <a:effectLst/>
                <a:latin typeface="Courier New" panose="02070309020205020404" pitchFamily="49" charset="0"/>
                <a:cs typeface="Courier New" panose="02070309020205020404" pitchFamily="49" charset="0"/>
              </a:rPr>
              <a:t>But based on the information given, I think 2 is the better answer. </a:t>
            </a:r>
          </a:p>
          <a:p>
            <a:pPr>
              <a:lnSpc>
                <a:spcPts val="840"/>
              </a:lnSpc>
            </a:pPr>
            <a:endParaRPr lang="en-US" sz="900" dirty="0">
              <a:solidFill>
                <a:srgbClr val="1D1C1D"/>
              </a:solidFill>
              <a:latin typeface="Courier New" panose="02070309020205020404" pitchFamily="49" charset="0"/>
              <a:cs typeface="Courier New" panose="02070309020205020404" pitchFamily="49" charset="0"/>
            </a:endParaRPr>
          </a:p>
          <a:p>
            <a:r>
              <a:rPr lang="en-US" sz="1400" b="1" i="0" dirty="0">
                <a:solidFill>
                  <a:srgbClr val="1D1C1D"/>
                </a:solidFill>
                <a:effectLst/>
                <a:latin typeface="Courier New" panose="02070309020205020404" pitchFamily="49" charset="0"/>
                <a:cs typeface="Courier New" panose="02070309020205020404" pitchFamily="49" charset="0"/>
              </a:rPr>
              <a:t>Final Answer </a:t>
            </a:r>
          </a:p>
          <a:p>
            <a:r>
              <a:rPr lang="en-US" sz="1400" b="1" i="0" dirty="0">
                <a:solidFill>
                  <a:srgbClr val="1D1C1D"/>
                </a:solidFill>
                <a:effectLst/>
                <a:latin typeface="Courier New" panose="02070309020205020404" pitchFamily="49" charset="0"/>
                <a:cs typeface="Courier New" panose="02070309020205020404" pitchFamily="49" charset="0"/>
              </a:rPr>
              <a:t>2</a:t>
            </a:r>
            <a:endParaRPr lang="en-US" sz="1400" b="1" dirty="0">
              <a:latin typeface="Courier New" panose="02070309020205020404" pitchFamily="49" charset="0"/>
              <a:cs typeface="Courier New" panose="02070309020205020404" pitchFamily="49" charset="0"/>
            </a:endParaRPr>
          </a:p>
        </p:txBody>
      </p:sp>
      <p:pic>
        <p:nvPicPr>
          <p:cNvPr id="7" name="Picture 6" descr="A black and white face with eyes closed and mouth open&#10;&#10;AI-generated content may be incorrect.">
            <a:extLst>
              <a:ext uri="{FF2B5EF4-FFF2-40B4-BE49-F238E27FC236}">
                <a16:creationId xmlns:a16="http://schemas.microsoft.com/office/drawing/2014/main" id="{F57272C5-A7E7-0C82-8778-6139DCB32CF8}"/>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46646" y="318051"/>
            <a:ext cx="972998" cy="1108765"/>
          </a:xfrm>
          <a:prstGeom prst="rect">
            <a:avLst/>
          </a:prstGeom>
        </p:spPr>
      </p:pic>
    </p:spTree>
    <p:extLst>
      <p:ext uri="{BB962C8B-B14F-4D97-AF65-F5344CB8AC3E}">
        <p14:creationId xmlns:p14="http://schemas.microsoft.com/office/powerpoint/2010/main" val="386568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22F98-EBFE-E6F3-D66D-C02A2F56EA44}"/>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B9C8204C-AC12-D844-0041-D46A3716CC3F}"/>
              </a:ext>
            </a:extLst>
          </p:cNvPr>
          <p:cNvGraphicFramePr>
            <a:graphicFrameLocks noGrp="1"/>
          </p:cNvGraphicFramePr>
          <p:nvPr>
            <p:extLst>
              <p:ext uri="{D42A27DB-BD31-4B8C-83A1-F6EECF244321}">
                <p14:modId xmlns:p14="http://schemas.microsoft.com/office/powerpoint/2010/main" val="493881110"/>
              </p:ext>
            </p:extLst>
          </p:nvPr>
        </p:nvGraphicFramePr>
        <p:xfrm>
          <a:off x="322585" y="1196300"/>
          <a:ext cx="11483924" cy="4982987"/>
        </p:xfrm>
        <a:graphic>
          <a:graphicData uri="http://schemas.openxmlformats.org/drawingml/2006/table">
            <a:tbl>
              <a:tblPr firstRow="1" bandRow="1">
                <a:tableStyleId>{073A0DAA-6AF3-43AB-8588-CEC1D06C72B9}</a:tableStyleId>
              </a:tblPr>
              <a:tblGrid>
                <a:gridCol w="1954789">
                  <a:extLst>
                    <a:ext uri="{9D8B030D-6E8A-4147-A177-3AD203B41FA5}">
                      <a16:colId xmlns:a16="http://schemas.microsoft.com/office/drawing/2014/main" val="1741499070"/>
                    </a:ext>
                  </a:extLst>
                </a:gridCol>
                <a:gridCol w="3001993">
                  <a:extLst>
                    <a:ext uri="{9D8B030D-6E8A-4147-A177-3AD203B41FA5}">
                      <a16:colId xmlns:a16="http://schemas.microsoft.com/office/drawing/2014/main" val="2021109796"/>
                    </a:ext>
                  </a:extLst>
                </a:gridCol>
                <a:gridCol w="3295290">
                  <a:extLst>
                    <a:ext uri="{9D8B030D-6E8A-4147-A177-3AD203B41FA5}">
                      <a16:colId xmlns:a16="http://schemas.microsoft.com/office/drawing/2014/main" val="602673841"/>
                    </a:ext>
                  </a:extLst>
                </a:gridCol>
                <a:gridCol w="3231852">
                  <a:extLst>
                    <a:ext uri="{9D8B030D-6E8A-4147-A177-3AD203B41FA5}">
                      <a16:colId xmlns:a16="http://schemas.microsoft.com/office/drawing/2014/main" val="1112826896"/>
                    </a:ext>
                  </a:extLst>
                </a:gridCol>
              </a:tblGrid>
              <a:tr h="980252">
                <a:tc>
                  <a:txBody>
                    <a:bodyPr/>
                    <a:lstStyle/>
                    <a:p>
                      <a:pPr algn="ctr"/>
                      <a:endParaRPr lang="en-US" sz="500" dirty="0">
                        <a:solidFill>
                          <a:schemeClr val="tx1"/>
                        </a:solidFill>
                      </a:endParaRPr>
                    </a:p>
                  </a:txBody>
                  <a:tcPr marL="45714" marR="45714" marT="22857" marB="22857"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n-US" sz="1800" b="1" dirty="0">
                          <a:solidFill>
                            <a:schemeClr val="tx1"/>
                          </a:solidFill>
                        </a:rPr>
                        <a:t>Large Language Models</a:t>
                      </a:r>
                    </a:p>
                  </a:txBody>
                  <a:tcPr marL="45714" marR="45714" marT="22857" marB="22857" anchor="ctr">
                    <a:lnT w="12700" cap="flat" cmpd="sng" algn="ctr">
                      <a:noFill/>
                      <a:prstDash val="solid"/>
                      <a:round/>
                      <a:headEnd type="none" w="med" len="med"/>
                      <a:tailEnd type="none" w="med" len="med"/>
                    </a:lnT>
                  </a:tcPr>
                </a:tc>
                <a:tc>
                  <a:txBody>
                    <a:bodyPr/>
                    <a:lstStyle/>
                    <a:p>
                      <a:pPr algn="ctr"/>
                      <a:r>
                        <a:rPr lang="en-US" sz="1800" dirty="0">
                          <a:solidFill>
                            <a:schemeClr val="tx1"/>
                          </a:solidFill>
                        </a:rPr>
                        <a:t>Large Reasoning Models</a:t>
                      </a:r>
                    </a:p>
                  </a:txBody>
                  <a:tcPr marL="45714" marR="45714" marT="22857" marB="22857" anchor="ctr">
                    <a:lnT w="12700" cap="flat" cmpd="sng" algn="ctr">
                      <a:noFill/>
                      <a:prstDash val="solid"/>
                      <a:round/>
                      <a:headEnd type="none" w="med" len="med"/>
                      <a:tailEnd type="none" w="med" len="med"/>
                    </a:lnT>
                  </a:tcPr>
                </a:tc>
                <a:tc>
                  <a:txBody>
                    <a:bodyPr/>
                    <a:lstStyle/>
                    <a:p>
                      <a:pPr algn="ctr"/>
                      <a:r>
                        <a:rPr lang="en-US" sz="1800" dirty="0">
                          <a:solidFill>
                            <a:schemeClr val="tx1"/>
                          </a:solidFill>
                        </a:rPr>
                        <a:t>Symbolic AI</a:t>
                      </a:r>
                    </a:p>
                  </a:txBody>
                  <a:tcPr marL="45714" marR="45714" marT="22857" marB="22857"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43375382"/>
                  </a:ext>
                </a:extLst>
              </a:tr>
              <a:tr h="850551">
                <a:tc>
                  <a:txBody>
                    <a:bodyPr/>
                    <a:lstStyle/>
                    <a:p>
                      <a:pPr algn="ctr"/>
                      <a:r>
                        <a:rPr lang="en-US" sz="1800" b="1" dirty="0">
                          <a:solidFill>
                            <a:schemeClr val="accent5"/>
                          </a:solidFill>
                        </a:rPr>
                        <a:t>Scaling Paradigm</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1800" dirty="0">
                          <a:solidFill>
                            <a:schemeClr val="tx1"/>
                          </a:solidFill>
                        </a:rPr>
                        <a:t>Next-Token, Simple </a:t>
                      </a:r>
                      <a:r>
                        <a:rPr lang="en-US" sz="1800" dirty="0" err="1">
                          <a:solidFill>
                            <a:schemeClr val="tx1"/>
                          </a:solidFill>
                        </a:rPr>
                        <a:t>CoTs</a:t>
                      </a:r>
                      <a:endParaRPr lang="en-US" sz="1800" dirty="0">
                        <a:solidFill>
                          <a:schemeClr val="tx1"/>
                        </a:solidFill>
                      </a:endParaRPr>
                    </a:p>
                  </a:txBody>
                  <a:tcPr marL="45714" marR="45714" marT="22857" marB="22857" anchor="ctr"/>
                </a:tc>
                <a:tc>
                  <a:txBody>
                    <a:bodyPr/>
                    <a:lstStyle/>
                    <a:p>
                      <a:pPr algn="ctr"/>
                      <a:r>
                        <a:rPr lang="en-US" sz="1800" dirty="0">
                          <a:solidFill>
                            <a:schemeClr val="tx1"/>
                          </a:solidFill>
                        </a:rPr>
                        <a:t>Complex </a:t>
                      </a:r>
                      <a:r>
                        <a:rPr lang="en-US" sz="1800" dirty="0" err="1">
                          <a:solidFill>
                            <a:schemeClr val="tx1"/>
                          </a:solidFill>
                        </a:rPr>
                        <a:t>CoTs</a:t>
                      </a:r>
                      <a:r>
                        <a:rPr lang="en-US" sz="1800" dirty="0">
                          <a:solidFill>
                            <a:schemeClr val="tx1"/>
                          </a:solidFill>
                        </a:rPr>
                        <a:t>, Search</a:t>
                      </a:r>
                    </a:p>
                  </a:txBody>
                  <a:tcPr marL="45714" marR="45714" marT="22857" marB="22857" anchor="ctr"/>
                </a:tc>
                <a:tc>
                  <a:txBody>
                    <a:bodyPr/>
                    <a:lstStyle/>
                    <a:p>
                      <a:pPr algn="ctr"/>
                      <a:r>
                        <a:rPr lang="en-US" sz="1800" dirty="0">
                          <a:solidFill>
                            <a:schemeClr val="tx1"/>
                          </a:solidFill>
                        </a:rPr>
                        <a:t>Rule-based, no scaling through data</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1273223868"/>
                  </a:ext>
                </a:extLst>
              </a:tr>
              <a:tr h="826485">
                <a:tc>
                  <a:txBody>
                    <a:bodyPr/>
                    <a:lstStyle/>
                    <a:p>
                      <a:pPr algn="ctr"/>
                      <a:r>
                        <a:rPr lang="en-US" sz="1800" b="1" dirty="0">
                          <a:solidFill>
                            <a:schemeClr val="accent5"/>
                          </a:solidFill>
                        </a:rPr>
                        <a:t>Reasoning Type</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1800" dirty="0">
                          <a:solidFill>
                            <a:schemeClr val="tx1"/>
                          </a:solidFill>
                        </a:rPr>
                        <a:t>System 1</a:t>
                      </a:r>
                    </a:p>
                  </a:txBody>
                  <a:tcPr marL="45714" marR="45714" marT="22857" marB="22857" anchor="ctr"/>
                </a:tc>
                <a:tc>
                  <a:txBody>
                    <a:bodyPr/>
                    <a:lstStyle/>
                    <a:p>
                      <a:pPr algn="ctr"/>
                      <a:r>
                        <a:rPr lang="en-US" sz="1800" dirty="0">
                          <a:solidFill>
                            <a:schemeClr val="tx1"/>
                          </a:solidFill>
                        </a:rPr>
                        <a:t>System 2</a:t>
                      </a:r>
                    </a:p>
                    <a:p>
                      <a:pPr algn="ctr"/>
                      <a:r>
                        <a:rPr lang="en-US" sz="1800" dirty="0">
                          <a:solidFill>
                            <a:schemeClr val="tx1"/>
                          </a:solidFill>
                        </a:rPr>
                        <a:t>(Natural language based)</a:t>
                      </a:r>
                    </a:p>
                  </a:txBody>
                  <a:tcPr marL="45714" marR="45714" marT="22857" marB="22857" anchor="ctr"/>
                </a:tc>
                <a:tc>
                  <a:txBody>
                    <a:bodyPr/>
                    <a:lstStyle/>
                    <a:p>
                      <a:pPr algn="ctr"/>
                      <a:r>
                        <a:rPr lang="en-US" sz="1800" dirty="0">
                          <a:solidFill>
                            <a:schemeClr val="tx1"/>
                          </a:solidFill>
                        </a:rPr>
                        <a:t>System 2 </a:t>
                      </a:r>
                    </a:p>
                    <a:p>
                      <a:pPr algn="ctr"/>
                      <a:r>
                        <a:rPr lang="en-US" sz="1800" dirty="0">
                          <a:solidFill>
                            <a:schemeClr val="tx1"/>
                          </a:solidFill>
                        </a:rPr>
                        <a:t>(Explicit logic based)</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245295917"/>
                  </a:ext>
                </a:extLst>
              </a:tr>
              <a:tr h="1326226">
                <a:tc>
                  <a:txBody>
                    <a:bodyPr/>
                    <a:lstStyle/>
                    <a:p>
                      <a:pPr algn="ctr"/>
                      <a:r>
                        <a:rPr lang="en-US" sz="1800" b="1" dirty="0">
                          <a:solidFill>
                            <a:schemeClr val="accent5"/>
                          </a:solidFill>
                        </a:rPr>
                        <a:t>Interaction</a:t>
                      </a:r>
                    </a:p>
                  </a:txBody>
                  <a:tcPr marL="45714" marR="45714" marT="22857" marB="22857" anchor="ctr">
                    <a:lnL w="12700" cap="flat" cmpd="sng" algn="ctr">
                      <a:noFill/>
                      <a:prstDash val="solid"/>
                      <a:round/>
                      <a:headEnd type="none" w="med" len="med"/>
                      <a:tailEnd type="none" w="med" len="med"/>
                    </a:lnL>
                  </a:tcPr>
                </a:tc>
                <a:tc>
                  <a:txBody>
                    <a:bodyPr/>
                    <a:lstStyle/>
                    <a:p>
                      <a:pPr algn="ctr"/>
                      <a:r>
                        <a:rPr lang="en-US" sz="1800" dirty="0">
                          <a:solidFill>
                            <a:schemeClr val="tx1"/>
                          </a:solidFill>
                        </a:rPr>
                        <a:t> Tokens are helpful</a:t>
                      </a:r>
                    </a:p>
                  </a:txBody>
                  <a:tcPr marL="45714" marR="45714" marT="22857" marB="22857" anchor="ctr"/>
                </a:tc>
                <a:tc>
                  <a:txBody>
                    <a:bodyPr/>
                    <a:lstStyle/>
                    <a:p>
                      <a:pPr algn="ctr"/>
                      <a:r>
                        <a:rPr lang="en-US" sz="1800" dirty="0">
                          <a:solidFill>
                            <a:schemeClr val="tx1"/>
                          </a:solidFill>
                        </a:rPr>
                        <a:t>So called Thinking tokens can be overwhelming (hidden for some models)</a:t>
                      </a:r>
                    </a:p>
                  </a:txBody>
                  <a:tcPr marL="45714" marR="45714" marT="22857" marB="22857" anchor="ctr"/>
                </a:tc>
                <a:tc>
                  <a:txBody>
                    <a:bodyPr/>
                    <a:lstStyle/>
                    <a:p>
                      <a:pPr algn="ctr"/>
                      <a:r>
                        <a:rPr lang="en-US" sz="1800" dirty="0">
                          <a:solidFill>
                            <a:schemeClr val="tx1"/>
                          </a:solidFill>
                        </a:rPr>
                        <a:t>Human interpretable symbols and logic trees</a:t>
                      </a:r>
                    </a:p>
                  </a:txBody>
                  <a:tcPr marL="45714" marR="45714" marT="22857" marB="22857" anchor="ctr">
                    <a:lnR w="12700" cap="flat" cmpd="sng" algn="ctr">
                      <a:noFill/>
                      <a:prstDash val="solid"/>
                      <a:round/>
                      <a:headEnd type="none" w="med" len="med"/>
                      <a:tailEnd type="none" w="med" len="med"/>
                    </a:lnR>
                  </a:tcPr>
                </a:tc>
                <a:extLst>
                  <a:ext uri="{0D108BD9-81ED-4DB2-BD59-A6C34878D82A}">
                    <a16:rowId xmlns:a16="http://schemas.microsoft.com/office/drawing/2014/main" val="4018373011"/>
                  </a:ext>
                </a:extLst>
              </a:tr>
              <a:tr h="999473">
                <a:tc>
                  <a:txBody>
                    <a:bodyPr/>
                    <a:lstStyle/>
                    <a:p>
                      <a:pPr algn="ctr"/>
                      <a:r>
                        <a:rPr lang="en-US" sz="1800" b="1" dirty="0">
                          <a:solidFill>
                            <a:schemeClr val="accent5"/>
                          </a:solidFill>
                        </a:rPr>
                        <a:t>Famous Models/Systems</a:t>
                      </a:r>
                    </a:p>
                  </a:txBody>
                  <a:tcPr marL="45714" marR="45714" marT="22857" marB="22857"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sz="1800" dirty="0">
                          <a:solidFill>
                            <a:schemeClr val="tx1"/>
                          </a:solidFill>
                        </a:rPr>
                        <a:t>GPT4o, Llama, DeepSeek-V3, Mistral</a:t>
                      </a:r>
                    </a:p>
                  </a:txBody>
                  <a:tcPr marL="45714" marR="45714" marT="22857" marB="22857" anchor="ctr">
                    <a:lnB w="12700" cap="flat" cmpd="sng" algn="ctr">
                      <a:noFill/>
                      <a:prstDash val="solid"/>
                      <a:round/>
                      <a:headEnd type="none" w="med" len="med"/>
                      <a:tailEnd type="none" w="med" len="med"/>
                    </a:lnB>
                  </a:tcPr>
                </a:tc>
                <a:tc>
                  <a:txBody>
                    <a:bodyPr/>
                    <a:lstStyle/>
                    <a:p>
                      <a:pPr algn="ctr"/>
                      <a:r>
                        <a:rPr lang="en-US" sz="1800" dirty="0">
                          <a:solidFill>
                            <a:schemeClr val="tx1"/>
                          </a:solidFill>
                        </a:rPr>
                        <a:t>OpenAI o1/o3,</a:t>
                      </a:r>
                      <a:r>
                        <a:rPr lang="en-US" sz="1800" b="0" i="0" u="none" strike="noStrike" cap="none" spc="0" baseline="0" dirty="0">
                          <a:solidFill>
                            <a:schemeClr val="tx1"/>
                          </a:solidFill>
                          <a:uFillTx/>
                          <a:latin typeface="+mn-lt"/>
                          <a:ea typeface="+mn-ea"/>
                          <a:cs typeface="+mn-cs"/>
                          <a:sym typeface="IBM Plex Sans"/>
                        </a:rPr>
                        <a:t> DeepSeek-R1, Sky-T1, </a:t>
                      </a:r>
                      <a:r>
                        <a:rPr lang="en-US" sz="1800" b="0" i="0" u="none" strike="noStrike" cap="none" spc="0" baseline="0" dirty="0" err="1">
                          <a:solidFill>
                            <a:schemeClr val="tx1"/>
                          </a:solidFill>
                          <a:uFillTx/>
                          <a:latin typeface="+mn-lt"/>
                          <a:ea typeface="+mn-ea"/>
                          <a:cs typeface="+mn-cs"/>
                          <a:sym typeface="IBM Plex Sans"/>
                        </a:rPr>
                        <a:t>QwQ</a:t>
                      </a:r>
                      <a:endParaRPr lang="en-US" sz="1800" b="0" i="0" u="none" strike="noStrike" cap="none" spc="0" baseline="0" dirty="0">
                        <a:solidFill>
                          <a:schemeClr val="tx1"/>
                        </a:solidFill>
                        <a:uFillTx/>
                        <a:latin typeface="+mn-lt"/>
                        <a:ea typeface="+mn-ea"/>
                        <a:cs typeface="+mn-cs"/>
                        <a:sym typeface="IBM Plex Sans"/>
                      </a:endParaRPr>
                    </a:p>
                  </a:txBody>
                  <a:tcPr marL="45714" marR="45714" marT="22857" marB="22857" anchor="ctr">
                    <a:lnB w="12700" cap="flat" cmpd="sng" algn="ctr">
                      <a:noFill/>
                      <a:prstDash val="solid"/>
                      <a:round/>
                      <a:headEnd type="none" w="med" len="med"/>
                      <a:tailEnd type="none" w="med" len="med"/>
                    </a:lnB>
                  </a:tcPr>
                </a:tc>
                <a:tc>
                  <a:txBody>
                    <a:bodyPr/>
                    <a:lstStyle/>
                    <a:p>
                      <a:pPr algn="ctr"/>
                      <a:r>
                        <a:rPr lang="en-US" sz="1800" b="0" i="0" u="none" strike="noStrike" cap="none" spc="0" baseline="0" dirty="0">
                          <a:solidFill>
                            <a:schemeClr val="tx1"/>
                          </a:solidFill>
                          <a:uFillTx/>
                          <a:latin typeface="+mn-lt"/>
                          <a:ea typeface="+mn-ea"/>
                          <a:cs typeface="+mn-cs"/>
                          <a:sym typeface="IBM Plex Sans"/>
                        </a:rPr>
                        <a:t>Prolog, Cyc, SOAR, OpenCog</a:t>
                      </a:r>
                    </a:p>
                  </a:txBody>
                  <a:tcPr marL="45714" marR="45714" marT="22857" marB="22857"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4923757"/>
                  </a:ext>
                </a:extLst>
              </a:tr>
            </a:tbl>
          </a:graphicData>
        </a:graphic>
      </p:graphicFrame>
      <p:sp>
        <p:nvSpPr>
          <p:cNvPr id="3" name="TextBox 2">
            <a:extLst>
              <a:ext uri="{FF2B5EF4-FFF2-40B4-BE49-F238E27FC236}">
                <a16:creationId xmlns:a16="http://schemas.microsoft.com/office/drawing/2014/main" id="{2DC04489-41C8-1E13-126C-D540D7D722EB}"/>
              </a:ext>
            </a:extLst>
          </p:cNvPr>
          <p:cNvSpPr txBox="1"/>
          <p:nvPr/>
        </p:nvSpPr>
        <p:spPr>
          <a:xfrm>
            <a:off x="8425612" y="724379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
        <p:nvSpPr>
          <p:cNvPr id="4" name="TextBox 3">
            <a:extLst>
              <a:ext uri="{FF2B5EF4-FFF2-40B4-BE49-F238E27FC236}">
                <a16:creationId xmlns:a16="http://schemas.microsoft.com/office/drawing/2014/main" id="{EC5AF618-E043-8000-82A0-0C1A743F51B8}"/>
              </a:ext>
            </a:extLst>
          </p:cNvPr>
          <p:cNvSpPr txBox="1"/>
          <p:nvPr/>
        </p:nvSpPr>
        <p:spPr>
          <a:xfrm>
            <a:off x="5415712" y="6380194"/>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3631870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8CEB-3812-437F-83DF-BB700BFA2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55F41-C73C-B998-AA8D-2F8E79BE3E4D}"/>
              </a:ext>
            </a:extLst>
          </p:cNvPr>
          <p:cNvSpPr>
            <a:spLocks noGrp="1"/>
          </p:cNvSpPr>
          <p:nvPr>
            <p:ph type="title"/>
          </p:nvPr>
        </p:nvSpPr>
        <p:spPr>
          <a:xfrm>
            <a:off x="602670" y="365125"/>
            <a:ext cx="10515600" cy="859993"/>
          </a:xfrm>
        </p:spPr>
        <p:txBody>
          <a:bodyPr/>
          <a:lstStyle/>
          <a:p>
            <a:r>
              <a:rPr lang="en-US" dirty="0"/>
              <a:t>Training vs. Inference Time Scaling</a:t>
            </a:r>
          </a:p>
        </p:txBody>
      </p:sp>
      <p:sp>
        <p:nvSpPr>
          <p:cNvPr id="8" name="Content Placeholder 7">
            <a:extLst>
              <a:ext uri="{FF2B5EF4-FFF2-40B4-BE49-F238E27FC236}">
                <a16:creationId xmlns:a16="http://schemas.microsoft.com/office/drawing/2014/main" id="{55A71CC4-DB6F-3A1D-730E-42DECA183FAE}"/>
              </a:ext>
            </a:extLst>
          </p:cNvPr>
          <p:cNvSpPr>
            <a:spLocks noGrp="1"/>
          </p:cNvSpPr>
          <p:nvPr>
            <p:ph idx="1"/>
          </p:nvPr>
        </p:nvSpPr>
        <p:spPr>
          <a:xfrm>
            <a:off x="599088" y="2062127"/>
            <a:ext cx="2383052" cy="4430747"/>
          </a:xfrm>
        </p:spPr>
        <p:txBody>
          <a:bodyPr>
            <a:noAutofit/>
          </a:bodyPr>
          <a:lstStyle/>
          <a:p>
            <a:pPr>
              <a:lnSpc>
                <a:spcPct val="110000"/>
              </a:lnSpc>
            </a:pPr>
            <a:r>
              <a:rPr lang="en-US" sz="2000" dirty="0">
                <a:latin typeface="IBM Plex Sans Light" panose="020B0403050203000203" pitchFamily="34" charset="0"/>
              </a:rPr>
              <a:t>Better Data</a:t>
            </a:r>
          </a:p>
          <a:p>
            <a:pPr>
              <a:lnSpc>
                <a:spcPct val="110000"/>
              </a:lnSpc>
            </a:pPr>
            <a:r>
              <a:rPr lang="en-US" sz="2000" dirty="0">
                <a:latin typeface="IBM Plex Sans Light" panose="020B0403050203000203" pitchFamily="34" charset="0"/>
              </a:rPr>
              <a:t>Difficulty</a:t>
            </a:r>
          </a:p>
          <a:p>
            <a:pPr>
              <a:lnSpc>
                <a:spcPct val="110000"/>
              </a:lnSpc>
            </a:pPr>
            <a:r>
              <a:rPr lang="en-US" sz="2000" dirty="0">
                <a:latin typeface="IBM Plex Sans Light" panose="020B0403050203000203" pitchFamily="34" charset="0"/>
              </a:rPr>
              <a:t>Quality</a:t>
            </a:r>
          </a:p>
          <a:p>
            <a:pPr>
              <a:lnSpc>
                <a:spcPct val="110000"/>
              </a:lnSpc>
            </a:pPr>
            <a:r>
              <a:rPr lang="en-US" sz="2000" dirty="0">
                <a:latin typeface="IBM Plex Sans Light" panose="020B0403050203000203" pitchFamily="34" charset="0"/>
              </a:rPr>
              <a:t>SDG</a:t>
            </a:r>
          </a:p>
          <a:p>
            <a:pPr>
              <a:lnSpc>
                <a:spcPct val="110000"/>
              </a:lnSpc>
            </a:pPr>
            <a:r>
              <a:rPr lang="en-US" sz="2000" dirty="0">
                <a:latin typeface="IBM Plex Sans Light" panose="020B0403050203000203" pitchFamily="34" charset="0"/>
              </a:rPr>
              <a:t>Architecture</a:t>
            </a:r>
          </a:p>
          <a:p>
            <a:pPr>
              <a:lnSpc>
                <a:spcPct val="110000"/>
              </a:lnSpc>
            </a:pPr>
            <a:r>
              <a:rPr lang="en-US" sz="2000" dirty="0">
                <a:latin typeface="IBM Plex Sans Light" panose="020B0403050203000203" pitchFamily="34" charset="0"/>
              </a:rPr>
              <a:t>Filtering</a:t>
            </a:r>
          </a:p>
          <a:p>
            <a:pPr>
              <a:lnSpc>
                <a:spcPct val="110000"/>
              </a:lnSpc>
            </a:pPr>
            <a:r>
              <a:rPr lang="en-US" sz="2000" dirty="0">
                <a:latin typeface="IBM Plex Sans Light" panose="020B0403050203000203" pitchFamily="34" charset="0"/>
              </a:rPr>
              <a:t>ORMs</a:t>
            </a:r>
          </a:p>
          <a:p>
            <a:pPr>
              <a:lnSpc>
                <a:spcPct val="110000"/>
              </a:lnSpc>
            </a:pPr>
            <a:r>
              <a:rPr lang="en-US" sz="2000" dirty="0">
                <a:latin typeface="IBM Plex Sans Light" panose="020B0403050203000203" pitchFamily="34" charset="0"/>
              </a:rPr>
              <a:t>Alignment</a:t>
            </a:r>
          </a:p>
        </p:txBody>
      </p:sp>
      <p:sp>
        <p:nvSpPr>
          <p:cNvPr id="9" name="TextBox 8">
            <a:extLst>
              <a:ext uri="{FF2B5EF4-FFF2-40B4-BE49-F238E27FC236}">
                <a16:creationId xmlns:a16="http://schemas.microsoft.com/office/drawing/2014/main" id="{F3AC2C94-3B9E-6FA5-7EF7-7BB0604DC17F}"/>
              </a:ext>
            </a:extLst>
          </p:cNvPr>
          <p:cNvSpPr txBox="1"/>
          <p:nvPr/>
        </p:nvSpPr>
        <p:spPr>
          <a:xfrm>
            <a:off x="3609084" y="5620916"/>
            <a:ext cx="1681871" cy="338554"/>
          </a:xfrm>
          <a:prstGeom prst="rect">
            <a:avLst/>
          </a:prstGeom>
          <a:noFill/>
        </p:spPr>
        <p:txBody>
          <a:bodyPr wrap="none" rtlCol="0">
            <a:spAutoFit/>
          </a:bodyPr>
          <a:lstStyle/>
          <a:p>
            <a:r>
              <a:rPr lang="en-US" sz="1600" dirty="0">
                <a:solidFill>
                  <a:schemeClr val="bg1">
                    <a:lumMod val="75000"/>
                  </a:schemeClr>
                </a:solidFill>
              </a:rPr>
              <a:t>OpenAI 2024 Blog</a:t>
            </a:r>
          </a:p>
        </p:txBody>
      </p:sp>
      <p:sp>
        <p:nvSpPr>
          <p:cNvPr id="10" name="Content Placeholder 7">
            <a:extLst>
              <a:ext uri="{FF2B5EF4-FFF2-40B4-BE49-F238E27FC236}">
                <a16:creationId xmlns:a16="http://schemas.microsoft.com/office/drawing/2014/main" id="{2DB54442-BF35-7789-F753-1BEE79C512B6}"/>
              </a:ext>
            </a:extLst>
          </p:cNvPr>
          <p:cNvSpPr txBox="1">
            <a:spLocks/>
          </p:cNvSpPr>
          <p:nvPr/>
        </p:nvSpPr>
        <p:spPr>
          <a:xfrm>
            <a:off x="9705193" y="2062127"/>
            <a:ext cx="2383052" cy="44307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IBM Plex Sans Light" panose="020B0403050203000203" pitchFamily="34" charset="0"/>
              </a:rPr>
              <a:t>Search algorithms</a:t>
            </a:r>
          </a:p>
          <a:p>
            <a:r>
              <a:rPr lang="en-US" sz="2000" dirty="0">
                <a:latin typeface="IBM Plex Sans Light" panose="020B0403050203000203" pitchFamily="34" charset="0"/>
              </a:rPr>
              <a:t>Long </a:t>
            </a:r>
            <a:r>
              <a:rPr lang="en-US" sz="2000" dirty="0" err="1">
                <a:latin typeface="IBM Plex Sans Light" panose="020B0403050203000203" pitchFamily="34" charset="0"/>
              </a:rPr>
              <a:t>CoTs</a:t>
            </a:r>
            <a:endParaRPr lang="en-US" sz="2000" dirty="0">
              <a:latin typeface="IBM Plex Sans Light" panose="020B0403050203000203" pitchFamily="34" charset="0"/>
            </a:endParaRPr>
          </a:p>
          <a:p>
            <a:r>
              <a:rPr lang="en-US" sz="2000" dirty="0">
                <a:latin typeface="IBM Plex Sans Light" panose="020B0403050203000203" pitchFamily="34" charset="0"/>
              </a:rPr>
              <a:t>Agentic Behavior</a:t>
            </a:r>
          </a:p>
          <a:p>
            <a:r>
              <a:rPr lang="en-US" sz="2000" dirty="0">
                <a:latin typeface="IBM Plex Sans Light" panose="020B0403050203000203" pitchFamily="34" charset="0"/>
              </a:rPr>
              <a:t>Tools</a:t>
            </a:r>
          </a:p>
          <a:p>
            <a:r>
              <a:rPr lang="en-US" sz="2000" dirty="0">
                <a:latin typeface="IBM Plex Sans Light" panose="020B0403050203000203" pitchFamily="34" charset="0"/>
              </a:rPr>
              <a:t>PRMs</a:t>
            </a:r>
          </a:p>
          <a:p>
            <a:r>
              <a:rPr lang="en-US" sz="2000" dirty="0">
                <a:latin typeface="IBM Plex Sans Light" panose="020B0403050203000203" pitchFamily="34" charset="0"/>
              </a:rPr>
              <a:t>Self-Correction</a:t>
            </a:r>
          </a:p>
          <a:p>
            <a:r>
              <a:rPr lang="en-US" sz="2000" dirty="0">
                <a:latin typeface="IBM Plex Sans Light" panose="020B0403050203000203" pitchFamily="34" charset="0"/>
              </a:rPr>
              <a:t>Reflection</a:t>
            </a:r>
          </a:p>
        </p:txBody>
      </p:sp>
      <p:pic>
        <p:nvPicPr>
          <p:cNvPr id="17" name="Picture 16">
            <a:extLst>
              <a:ext uri="{FF2B5EF4-FFF2-40B4-BE49-F238E27FC236}">
                <a16:creationId xmlns:a16="http://schemas.microsoft.com/office/drawing/2014/main" id="{6D595D33-F061-ABBF-815B-2CB4B315DB86}"/>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4000" contrast="20000"/>
                    </a14:imgEffect>
                  </a14:imgLayer>
                </a14:imgProps>
              </a:ext>
              <a:ext uri="{28A0092B-C50C-407E-A947-70E740481C1C}">
                <a14:useLocalDpi xmlns:a14="http://schemas.microsoft.com/office/drawing/2010/main"/>
              </a:ext>
            </a:extLst>
          </a:blip>
          <a:stretch>
            <a:fillRect/>
          </a:stretch>
        </p:blipFill>
        <p:spPr>
          <a:xfrm>
            <a:off x="2877705" y="1968411"/>
            <a:ext cx="6547945" cy="3652505"/>
          </a:xfrm>
          <a:prstGeom prst="rect">
            <a:avLst/>
          </a:prstGeom>
        </p:spPr>
      </p:pic>
    </p:spTree>
    <p:extLst>
      <p:ext uri="{BB962C8B-B14F-4D97-AF65-F5344CB8AC3E}">
        <p14:creationId xmlns:p14="http://schemas.microsoft.com/office/powerpoint/2010/main" val="418070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BF947A78-BD71-3C53-E1D7-3E31470FE5C5}"/>
              </a:ext>
            </a:extLst>
          </p:cNvPr>
          <p:cNvCxnSpPr>
            <a:cxnSpLocks/>
            <a:stCxn id="35" idx="3"/>
            <a:endCxn id="37" idx="1"/>
          </p:cNvCxnSpPr>
          <p:nvPr/>
        </p:nvCxnSpPr>
        <p:spPr>
          <a:xfrm>
            <a:off x="4877872" y="2264417"/>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D0ED01A7-A1C5-9F13-1024-57AABAF5796F}"/>
              </a:ext>
            </a:extLst>
          </p:cNvPr>
          <p:cNvSpPr/>
          <p:nvPr/>
        </p:nvSpPr>
        <p:spPr>
          <a:xfrm>
            <a:off x="3648173" y="2040619"/>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p:sp>
        <p:nvSpPr>
          <p:cNvPr id="36" name="Rounded Rectangle 35">
            <a:extLst>
              <a:ext uri="{FF2B5EF4-FFF2-40B4-BE49-F238E27FC236}">
                <a16:creationId xmlns:a16="http://schemas.microsoft.com/office/drawing/2014/main" id="{4F7A9E56-1FD0-7347-F82B-3FE66395628C}"/>
              </a:ext>
            </a:extLst>
          </p:cNvPr>
          <p:cNvSpPr/>
          <p:nvPr/>
        </p:nvSpPr>
        <p:spPr>
          <a:xfrm>
            <a:off x="3648173" y="3789380"/>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mc:AlternateContent xmlns:mc="http://schemas.openxmlformats.org/markup-compatibility/2006" xmlns:a14="http://schemas.microsoft.com/office/drawing/2010/main">
        <mc:Choice Requires="a14">
          <p:sp>
            <p:nvSpPr>
              <p:cNvPr id="37" name="Rounded Rectangle 36">
                <a:extLst>
                  <a:ext uri="{FF2B5EF4-FFF2-40B4-BE49-F238E27FC236}">
                    <a16:creationId xmlns:a16="http://schemas.microsoft.com/office/drawing/2014/main" id="{92F20AFB-9176-E9BB-C55C-DE3E02A53A15}"/>
                  </a:ext>
                </a:extLst>
              </p:cNvPr>
              <p:cNvSpPr/>
              <p:nvPr/>
            </p:nvSpPr>
            <p:spPr>
              <a:xfrm>
                <a:off x="5289518" y="1869665"/>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37" name="Rounded Rectangle 36">
                <a:extLst>
                  <a:ext uri="{FF2B5EF4-FFF2-40B4-BE49-F238E27FC236}">
                    <a16:creationId xmlns:a16="http://schemas.microsoft.com/office/drawing/2014/main" id="{92F20AFB-9176-E9BB-C55C-DE3E02A53A15}"/>
                  </a:ext>
                </a:extLst>
              </p:cNvPr>
              <p:cNvSpPr>
                <a:spLocks noRot="1" noChangeAspect="1" noMove="1" noResize="1" noEditPoints="1" noAdjustHandles="1" noChangeArrowheads="1" noChangeShapeType="1" noTextEdit="1"/>
              </p:cNvSpPr>
              <p:nvPr/>
            </p:nvSpPr>
            <p:spPr>
              <a:xfrm>
                <a:off x="5289518" y="1869665"/>
                <a:ext cx="1083668" cy="789506"/>
              </a:xfrm>
              <a:prstGeom prst="roundRect">
                <a:avLst/>
              </a:prstGeom>
              <a:blipFill>
                <a:blip r:embed="rId2"/>
                <a:stretch>
                  <a:fillRect/>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ounded Rectangle 37">
                <a:extLst>
                  <a:ext uri="{FF2B5EF4-FFF2-40B4-BE49-F238E27FC236}">
                    <a16:creationId xmlns:a16="http://schemas.microsoft.com/office/drawing/2014/main" id="{200CEFF4-4448-1503-BF28-983524E3485F}"/>
                  </a:ext>
                </a:extLst>
              </p:cNvPr>
              <p:cNvSpPr/>
              <p:nvPr/>
            </p:nvSpPr>
            <p:spPr>
              <a:xfrm>
                <a:off x="5289518" y="3618426"/>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38" name="Rounded Rectangle 37">
                <a:extLst>
                  <a:ext uri="{FF2B5EF4-FFF2-40B4-BE49-F238E27FC236}">
                    <a16:creationId xmlns:a16="http://schemas.microsoft.com/office/drawing/2014/main" id="{200CEFF4-4448-1503-BF28-983524E3485F}"/>
                  </a:ext>
                </a:extLst>
              </p:cNvPr>
              <p:cNvSpPr>
                <a:spLocks noRot="1" noChangeAspect="1" noMove="1" noResize="1" noEditPoints="1" noAdjustHandles="1" noChangeArrowheads="1" noChangeShapeType="1" noTextEdit="1"/>
              </p:cNvSpPr>
              <p:nvPr/>
            </p:nvSpPr>
            <p:spPr>
              <a:xfrm>
                <a:off x="5289518" y="3618426"/>
                <a:ext cx="1083668" cy="789506"/>
              </a:xfrm>
              <a:prstGeom prst="roundRect">
                <a:avLst/>
              </a:prstGeom>
              <a:blipFill>
                <a:blip r:embed="rId3"/>
                <a:stretch>
                  <a:fillRect/>
                </a:stretch>
              </a:blipFill>
              <a:ln>
                <a:solidFill>
                  <a:schemeClr val="accent4">
                    <a:lumMod val="50000"/>
                  </a:schemeClr>
                </a:solidFill>
              </a:ln>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74AD893C-7951-177A-3C65-F65AE2FC0A67}"/>
              </a:ext>
            </a:extLst>
          </p:cNvPr>
          <p:cNvSpPr/>
          <p:nvPr/>
        </p:nvSpPr>
        <p:spPr>
          <a:xfrm>
            <a:off x="7155844" y="1604393"/>
            <a:ext cx="2338241" cy="1320048"/>
          </a:xfrm>
          <a:prstGeom prst="roundRect">
            <a:avLst/>
          </a:prstGeom>
          <a:solidFill>
            <a:schemeClr val="accent5">
              <a:lumMod val="75000"/>
              <a:alpha val="50196"/>
            </a:schemeClr>
          </a:solidFill>
          <a:ln>
            <a:solidFill>
              <a:schemeClr val="accent5">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bg1"/>
                </a:solidFill>
              </a:rPr>
              <a:t>Selector</a:t>
            </a:r>
          </a:p>
          <a:p>
            <a:pPr marL="119063" indent="-119063">
              <a:buFont typeface="Arial" panose="020B0604020202020204" pitchFamily="34" charset="0"/>
              <a:buChar char="•"/>
            </a:pPr>
            <a:r>
              <a:rPr lang="en-US" sz="1400" dirty="0">
                <a:solidFill>
                  <a:schemeClr val="bg1"/>
                </a:solidFill>
              </a:rPr>
              <a:t>Majority based </a:t>
            </a:r>
          </a:p>
          <a:p>
            <a:r>
              <a:rPr lang="en-US" sz="1400" dirty="0">
                <a:solidFill>
                  <a:schemeClr val="bg1"/>
                </a:solidFill>
              </a:rPr>
              <a:t>     (Self consistency)</a:t>
            </a:r>
          </a:p>
          <a:p>
            <a:pPr marL="119063" indent="-119063">
              <a:buFont typeface="Arial" panose="020B0604020202020204" pitchFamily="34" charset="0"/>
              <a:buChar char="•"/>
            </a:pPr>
            <a:r>
              <a:rPr lang="en-US" sz="1400" dirty="0">
                <a:solidFill>
                  <a:schemeClr val="bg1"/>
                </a:solidFill>
              </a:rPr>
              <a:t>Incremental</a:t>
            </a:r>
          </a:p>
          <a:p>
            <a:r>
              <a:rPr lang="en-US" sz="1400" dirty="0">
                <a:solidFill>
                  <a:schemeClr val="bg1"/>
                </a:solidFill>
              </a:rPr>
              <a:t>     (MCTS, Beam Search)</a:t>
            </a:r>
          </a:p>
        </p:txBody>
      </p:sp>
      <p:sp>
        <p:nvSpPr>
          <p:cNvPr id="40" name="Rounded Rectangle 39">
            <a:extLst>
              <a:ext uri="{FF2B5EF4-FFF2-40B4-BE49-F238E27FC236}">
                <a16:creationId xmlns:a16="http://schemas.microsoft.com/office/drawing/2014/main" id="{E07974B3-A023-4572-FB94-FAB3B68D4FC8}"/>
              </a:ext>
            </a:extLst>
          </p:cNvPr>
          <p:cNvSpPr/>
          <p:nvPr/>
        </p:nvSpPr>
        <p:spPr>
          <a:xfrm>
            <a:off x="7155844" y="3446419"/>
            <a:ext cx="2394269" cy="1133520"/>
          </a:xfrm>
          <a:prstGeom prst="roundRect">
            <a:avLst/>
          </a:prstGeom>
          <a:solidFill>
            <a:schemeClr val="accent5">
              <a:lumMod val="75000"/>
              <a:alpha val="50196"/>
            </a:schemeClr>
          </a:solidFill>
          <a:ln>
            <a:solidFill>
              <a:schemeClr val="accent5">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bg1"/>
                </a:solidFill>
              </a:rPr>
              <a:t>Verifier</a:t>
            </a:r>
          </a:p>
          <a:p>
            <a:pPr marL="171450" indent="-171450">
              <a:buFont typeface="Arial" panose="020B0604020202020204" pitchFamily="34" charset="0"/>
              <a:buChar char="•"/>
            </a:pPr>
            <a:r>
              <a:rPr lang="en-US" sz="1400" dirty="0">
                <a:solidFill>
                  <a:schemeClr val="bg1"/>
                </a:solidFill>
              </a:rPr>
              <a:t>Formal</a:t>
            </a:r>
          </a:p>
          <a:p>
            <a:pPr marL="171450" indent="-171450">
              <a:buFont typeface="Arial" panose="020B0604020202020204" pitchFamily="34" charset="0"/>
              <a:buChar char="•"/>
            </a:pPr>
            <a:r>
              <a:rPr lang="en-US" sz="1400" dirty="0">
                <a:solidFill>
                  <a:schemeClr val="bg1"/>
                </a:solidFill>
              </a:rPr>
              <a:t>Learned</a:t>
            </a:r>
          </a:p>
          <a:p>
            <a:pPr marL="171450" indent="-171450">
              <a:buFont typeface="Arial" panose="020B0604020202020204" pitchFamily="34" charset="0"/>
              <a:buChar char="•"/>
            </a:pPr>
            <a:r>
              <a:rPr lang="en-US" sz="1400" dirty="0">
                <a:solidFill>
                  <a:schemeClr val="bg1"/>
                </a:solidFill>
              </a:rPr>
              <a:t>Synthesized</a:t>
            </a:r>
          </a:p>
        </p:txBody>
      </p:sp>
      <p:cxnSp>
        <p:nvCxnSpPr>
          <p:cNvPr id="43" name="Straight Arrow Connector 42">
            <a:extLst>
              <a:ext uri="{FF2B5EF4-FFF2-40B4-BE49-F238E27FC236}">
                <a16:creationId xmlns:a16="http://schemas.microsoft.com/office/drawing/2014/main" id="{D14A8DB7-3B50-9962-6841-EF4A9B8A7E01}"/>
              </a:ext>
            </a:extLst>
          </p:cNvPr>
          <p:cNvCxnSpPr>
            <a:cxnSpLocks/>
            <a:stCxn id="36" idx="3"/>
            <a:endCxn id="38" idx="1"/>
          </p:cNvCxnSpPr>
          <p:nvPr/>
        </p:nvCxnSpPr>
        <p:spPr>
          <a:xfrm>
            <a:off x="4877872" y="4013178"/>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F23FCB7-4281-F639-BE50-87E1CF8F7580}"/>
              </a:ext>
            </a:extLst>
          </p:cNvPr>
          <p:cNvCxnSpPr>
            <a:cxnSpLocks/>
            <a:stCxn id="37" idx="3"/>
            <a:endCxn id="39" idx="1"/>
          </p:cNvCxnSpPr>
          <p:nvPr/>
        </p:nvCxnSpPr>
        <p:spPr>
          <a:xfrm flipV="1">
            <a:off x="6373186" y="2264417"/>
            <a:ext cx="78265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313C911-A34E-09C7-C125-0EA9BB1B6514}"/>
              </a:ext>
            </a:extLst>
          </p:cNvPr>
          <p:cNvCxnSpPr>
            <a:cxnSpLocks/>
            <a:stCxn id="38" idx="3"/>
            <a:endCxn id="40" idx="1"/>
          </p:cNvCxnSpPr>
          <p:nvPr/>
        </p:nvCxnSpPr>
        <p:spPr>
          <a:xfrm>
            <a:off x="6373186" y="4013180"/>
            <a:ext cx="782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F8AC763-165D-65E9-CDB9-75052A309DE1}"/>
              </a:ext>
            </a:extLst>
          </p:cNvPr>
          <p:cNvCxnSpPr>
            <a:cxnSpLocks/>
            <a:stCxn id="37" idx="3"/>
          </p:cNvCxnSpPr>
          <p:nvPr/>
        </p:nvCxnSpPr>
        <p:spPr>
          <a:xfrm>
            <a:off x="6373186" y="2264419"/>
            <a:ext cx="782658"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3F51332-6A7C-077A-FFE5-5F3C8427BB1F}"/>
              </a:ext>
            </a:extLst>
          </p:cNvPr>
          <p:cNvCxnSpPr>
            <a:cxnSpLocks/>
            <a:stCxn id="37" idx="3"/>
          </p:cNvCxnSpPr>
          <p:nvPr/>
        </p:nvCxnSpPr>
        <p:spPr>
          <a:xfrm flipV="1">
            <a:off x="6373186" y="1946304"/>
            <a:ext cx="782658" cy="318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DB6EB69C-45C0-85D3-D6F5-CFEE6FC56948}"/>
              </a:ext>
            </a:extLst>
          </p:cNvPr>
          <p:cNvSpPr/>
          <p:nvPr/>
        </p:nvSpPr>
        <p:spPr>
          <a:xfrm>
            <a:off x="9895688" y="2040619"/>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sp>
        <p:nvSpPr>
          <p:cNvPr id="59" name="Rounded Rectangle 58">
            <a:extLst>
              <a:ext uri="{FF2B5EF4-FFF2-40B4-BE49-F238E27FC236}">
                <a16:creationId xmlns:a16="http://schemas.microsoft.com/office/drawing/2014/main" id="{09AD907C-1753-FE76-F413-834D7555D869}"/>
              </a:ext>
            </a:extLst>
          </p:cNvPr>
          <p:cNvSpPr/>
          <p:nvPr/>
        </p:nvSpPr>
        <p:spPr>
          <a:xfrm>
            <a:off x="9895688" y="3789380"/>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cxnSp>
        <p:nvCxnSpPr>
          <p:cNvPr id="60" name="Straight Arrow Connector 59">
            <a:extLst>
              <a:ext uri="{FF2B5EF4-FFF2-40B4-BE49-F238E27FC236}">
                <a16:creationId xmlns:a16="http://schemas.microsoft.com/office/drawing/2014/main" id="{9DC7891A-303F-9857-E6A9-45A3DADE8829}"/>
              </a:ext>
            </a:extLst>
          </p:cNvPr>
          <p:cNvCxnSpPr>
            <a:cxnSpLocks/>
            <a:stCxn id="39" idx="3"/>
            <a:endCxn id="58" idx="1"/>
          </p:cNvCxnSpPr>
          <p:nvPr/>
        </p:nvCxnSpPr>
        <p:spPr>
          <a:xfrm>
            <a:off x="9494086" y="2264417"/>
            <a:ext cx="401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7B4C523-8FE3-8CFE-B8A5-E30B8DB2E4EC}"/>
              </a:ext>
            </a:extLst>
          </p:cNvPr>
          <p:cNvCxnSpPr>
            <a:cxnSpLocks/>
            <a:stCxn id="40" idx="3"/>
            <a:endCxn id="59" idx="1"/>
          </p:cNvCxnSpPr>
          <p:nvPr/>
        </p:nvCxnSpPr>
        <p:spPr>
          <a:xfrm flipV="1">
            <a:off x="9550113" y="4013178"/>
            <a:ext cx="3455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1579CF0-6E53-7D84-0BDB-08A987522E6F}"/>
              </a:ext>
            </a:extLst>
          </p:cNvPr>
          <p:cNvSpPr txBox="1"/>
          <p:nvPr/>
        </p:nvSpPr>
        <p:spPr>
          <a:xfrm>
            <a:off x="9885844" y="2475186"/>
            <a:ext cx="1277081" cy="307777"/>
          </a:xfrm>
          <a:prstGeom prst="rect">
            <a:avLst/>
          </a:prstGeom>
          <a:noFill/>
        </p:spPr>
        <p:txBody>
          <a:bodyPr wrap="none" rtlCol="0">
            <a:spAutoFit/>
          </a:bodyPr>
          <a:lstStyle/>
          <a:p>
            <a:r>
              <a:rPr lang="en-US" sz="1400" dirty="0"/>
              <a:t>No Guarantees</a:t>
            </a:r>
          </a:p>
        </p:txBody>
      </p:sp>
      <p:sp>
        <p:nvSpPr>
          <p:cNvPr id="67" name="TextBox 66">
            <a:extLst>
              <a:ext uri="{FF2B5EF4-FFF2-40B4-BE49-F238E27FC236}">
                <a16:creationId xmlns:a16="http://schemas.microsoft.com/office/drawing/2014/main" id="{88523AAD-E23E-BD89-9685-3FCAEFE4BF7D}"/>
              </a:ext>
            </a:extLst>
          </p:cNvPr>
          <p:cNvSpPr txBox="1"/>
          <p:nvPr/>
        </p:nvSpPr>
        <p:spPr>
          <a:xfrm>
            <a:off x="9884629" y="4248494"/>
            <a:ext cx="1027012" cy="523220"/>
          </a:xfrm>
          <a:prstGeom prst="rect">
            <a:avLst/>
          </a:prstGeom>
          <a:noFill/>
        </p:spPr>
        <p:txBody>
          <a:bodyPr wrap="none" rtlCol="0">
            <a:spAutoFit/>
          </a:bodyPr>
          <a:lstStyle/>
          <a:p>
            <a:r>
              <a:rPr lang="en-US" sz="1400" dirty="0"/>
              <a:t>Full/Partial</a:t>
            </a:r>
          </a:p>
          <a:p>
            <a:r>
              <a:rPr lang="en-US" sz="1400" dirty="0"/>
              <a:t>Guarantees</a:t>
            </a:r>
          </a:p>
        </p:txBody>
      </p:sp>
      <p:cxnSp>
        <p:nvCxnSpPr>
          <p:cNvPr id="69" name="Elbow Connector 68">
            <a:extLst>
              <a:ext uri="{FF2B5EF4-FFF2-40B4-BE49-F238E27FC236}">
                <a16:creationId xmlns:a16="http://schemas.microsoft.com/office/drawing/2014/main" id="{72127875-BD0B-25BA-5CB5-82BDB1CE031F}"/>
              </a:ext>
            </a:extLst>
          </p:cNvPr>
          <p:cNvCxnSpPr>
            <a:stCxn id="40" idx="2"/>
            <a:endCxn id="38" idx="2"/>
          </p:cNvCxnSpPr>
          <p:nvPr/>
        </p:nvCxnSpPr>
        <p:spPr>
          <a:xfrm rot="5400000" flipH="1">
            <a:off x="7006163" y="3233123"/>
            <a:ext cx="172007" cy="2521626"/>
          </a:xfrm>
          <a:prstGeom prst="bentConnector3">
            <a:avLst>
              <a:gd name="adj1" fmla="val -196706"/>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BCDB7D6-82CD-D476-2A27-0E2AAA364B45}"/>
              </a:ext>
            </a:extLst>
          </p:cNvPr>
          <p:cNvSpPr txBox="1"/>
          <p:nvPr/>
        </p:nvSpPr>
        <p:spPr>
          <a:xfrm>
            <a:off x="6581599" y="4880886"/>
            <a:ext cx="876137" cy="307777"/>
          </a:xfrm>
          <a:prstGeom prst="rect">
            <a:avLst/>
          </a:prstGeom>
          <a:noFill/>
        </p:spPr>
        <p:txBody>
          <a:bodyPr wrap="none" rtlCol="0">
            <a:spAutoFit/>
          </a:bodyPr>
          <a:lstStyle/>
          <a:p>
            <a:r>
              <a:rPr lang="en-US" sz="1400" dirty="0"/>
              <a:t>Feedback</a:t>
            </a:r>
          </a:p>
        </p:txBody>
      </p:sp>
      <p:sp>
        <p:nvSpPr>
          <p:cNvPr id="71" name="TextBox 70">
            <a:extLst>
              <a:ext uri="{FF2B5EF4-FFF2-40B4-BE49-F238E27FC236}">
                <a16:creationId xmlns:a16="http://schemas.microsoft.com/office/drawing/2014/main" id="{BF846D40-E364-5AC8-2F0B-CF578A617CD8}"/>
              </a:ext>
            </a:extLst>
          </p:cNvPr>
          <p:cNvSpPr txBox="1"/>
          <p:nvPr/>
        </p:nvSpPr>
        <p:spPr>
          <a:xfrm>
            <a:off x="6279622" y="4033519"/>
            <a:ext cx="989842" cy="646332"/>
          </a:xfrm>
          <a:prstGeom prst="rect">
            <a:avLst/>
          </a:prstGeom>
          <a:noFill/>
        </p:spPr>
        <p:txBody>
          <a:bodyPr wrap="square" rtlCol="0">
            <a:spAutoFit/>
          </a:bodyPr>
          <a:lstStyle/>
          <a:p>
            <a:pPr algn="ctr"/>
            <a:r>
              <a:rPr lang="en-US" sz="1200" dirty="0"/>
              <a:t>Generate a candidate solution</a:t>
            </a:r>
          </a:p>
        </p:txBody>
      </p:sp>
      <p:sp>
        <p:nvSpPr>
          <p:cNvPr id="73" name="TextBox 72">
            <a:extLst>
              <a:ext uri="{FF2B5EF4-FFF2-40B4-BE49-F238E27FC236}">
                <a16:creationId xmlns:a16="http://schemas.microsoft.com/office/drawing/2014/main" id="{0150E336-39E2-2E65-F0A6-9ACBD83C0544}"/>
              </a:ext>
            </a:extLst>
          </p:cNvPr>
          <p:cNvSpPr txBox="1"/>
          <p:nvPr/>
        </p:nvSpPr>
        <p:spPr>
          <a:xfrm>
            <a:off x="6248182" y="1338725"/>
            <a:ext cx="989842" cy="738664"/>
          </a:xfrm>
          <a:prstGeom prst="rect">
            <a:avLst/>
          </a:prstGeom>
          <a:noFill/>
        </p:spPr>
        <p:txBody>
          <a:bodyPr wrap="square" rtlCol="0">
            <a:spAutoFit/>
          </a:bodyPr>
          <a:lstStyle/>
          <a:p>
            <a:pPr algn="ctr"/>
            <a:r>
              <a:rPr lang="en-US" sz="1400" dirty="0"/>
              <a:t>Generate multiple answers</a:t>
            </a:r>
          </a:p>
        </p:txBody>
      </p:sp>
      <p:sp>
        <p:nvSpPr>
          <p:cNvPr id="3" name="Title 1">
            <a:extLst>
              <a:ext uri="{FF2B5EF4-FFF2-40B4-BE49-F238E27FC236}">
                <a16:creationId xmlns:a16="http://schemas.microsoft.com/office/drawing/2014/main" id="{E2202C88-A487-D5A2-2A3A-6F124DB04D9A}"/>
              </a:ext>
            </a:extLst>
          </p:cNvPr>
          <p:cNvSpPr>
            <a:spLocks noGrp="1"/>
          </p:cNvSpPr>
          <p:nvPr>
            <p:ph type="title"/>
          </p:nvPr>
        </p:nvSpPr>
        <p:spPr>
          <a:xfrm>
            <a:off x="736602" y="218821"/>
            <a:ext cx="10515600" cy="859993"/>
          </a:xfrm>
        </p:spPr>
        <p:txBody>
          <a:bodyPr>
            <a:normAutofit/>
          </a:bodyPr>
          <a:lstStyle/>
          <a:p>
            <a:r>
              <a:rPr lang="en-US" dirty="0"/>
              <a:t>Test-Time Scaling Approaches</a:t>
            </a:r>
          </a:p>
        </p:txBody>
      </p:sp>
      <p:sp>
        <p:nvSpPr>
          <p:cNvPr id="4" name="TextBox 3">
            <a:extLst>
              <a:ext uri="{FF2B5EF4-FFF2-40B4-BE49-F238E27FC236}">
                <a16:creationId xmlns:a16="http://schemas.microsoft.com/office/drawing/2014/main" id="{9A642652-FE19-56A6-CFBA-64AFEFD16ABF}"/>
              </a:ext>
            </a:extLst>
          </p:cNvPr>
          <p:cNvSpPr txBox="1"/>
          <p:nvPr/>
        </p:nvSpPr>
        <p:spPr>
          <a:xfrm>
            <a:off x="539268" y="2659393"/>
            <a:ext cx="2521627" cy="2246769"/>
          </a:xfrm>
          <a:prstGeom prst="rect">
            <a:avLst/>
          </a:prstGeom>
          <a:noFill/>
        </p:spPr>
        <p:txBody>
          <a:bodyPr wrap="square" rtlCol="0">
            <a:spAutoFit/>
          </a:bodyPr>
          <a:lstStyle/>
          <a:p>
            <a:r>
              <a:rPr lang="en-US" sz="2800" dirty="0">
                <a:latin typeface="IBM Plex Sans Light" panose="020B0403050203000203" pitchFamily="34" charset="0"/>
              </a:rPr>
              <a:t>If we have access to a lot of compute and time at inference time</a:t>
            </a:r>
          </a:p>
        </p:txBody>
      </p:sp>
      <p:sp>
        <p:nvSpPr>
          <p:cNvPr id="5" name="Rounded Rectangle 4">
            <a:extLst>
              <a:ext uri="{FF2B5EF4-FFF2-40B4-BE49-F238E27FC236}">
                <a16:creationId xmlns:a16="http://schemas.microsoft.com/office/drawing/2014/main" id="{941E96EC-9E36-109D-8C7D-0B2EFC2C1706}"/>
              </a:ext>
            </a:extLst>
          </p:cNvPr>
          <p:cNvSpPr/>
          <p:nvPr/>
        </p:nvSpPr>
        <p:spPr>
          <a:xfrm>
            <a:off x="3648173" y="5666387"/>
            <a:ext cx="1229699" cy="447596"/>
          </a:xfrm>
          <a:prstGeom prst="roundRect">
            <a:avLst/>
          </a:prstGeom>
          <a:solidFill>
            <a:srgbClr val="FF7E79">
              <a:alpha val="50196"/>
            </a:srgb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Prompt</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32D6912F-510E-800B-E41F-AA123A642FE4}"/>
                  </a:ext>
                </a:extLst>
              </p:cNvPr>
              <p:cNvSpPr/>
              <p:nvPr/>
            </p:nvSpPr>
            <p:spPr>
              <a:xfrm>
                <a:off x="5289518" y="5495433"/>
                <a:ext cx="1083668" cy="789506"/>
              </a:xfrm>
              <a:prstGeom prst="roundRect">
                <a:avLst/>
              </a:prstGeom>
              <a:solidFill>
                <a:schemeClr val="accent4">
                  <a:lumMod val="75000"/>
                  <a:alpha val="50196"/>
                </a:schemeClr>
              </a:solidFill>
              <a:ln>
                <a:solidFill>
                  <a:schemeClr val="accent4">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LLM</a:t>
                </a:r>
              </a:p>
              <a:p>
                <a:pPr algn="ct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rPr>
                        <m:t>𝜃</m:t>
                      </m:r>
                    </m:oMath>
                  </m:oMathPara>
                </a14:m>
                <a:endParaRPr lang="en-US" sz="2000" dirty="0">
                  <a:solidFill>
                    <a:schemeClr val="bg1"/>
                  </a:solidFill>
                </a:endParaRPr>
              </a:p>
            </p:txBody>
          </p:sp>
        </mc:Choice>
        <mc:Fallback xmlns="">
          <p:sp>
            <p:nvSpPr>
              <p:cNvPr id="6" name="Rounded Rectangle 5">
                <a:extLst>
                  <a:ext uri="{FF2B5EF4-FFF2-40B4-BE49-F238E27FC236}">
                    <a16:creationId xmlns:a16="http://schemas.microsoft.com/office/drawing/2014/main" id="{32D6912F-510E-800B-E41F-AA123A642FE4}"/>
                  </a:ext>
                </a:extLst>
              </p:cNvPr>
              <p:cNvSpPr>
                <a:spLocks noRot="1" noChangeAspect="1" noMove="1" noResize="1" noEditPoints="1" noAdjustHandles="1" noChangeArrowheads="1" noChangeShapeType="1" noTextEdit="1"/>
              </p:cNvSpPr>
              <p:nvPr/>
            </p:nvSpPr>
            <p:spPr>
              <a:xfrm>
                <a:off x="5289518" y="5495433"/>
                <a:ext cx="1083668" cy="789506"/>
              </a:xfrm>
              <a:prstGeom prst="roundRect">
                <a:avLst/>
              </a:prstGeom>
              <a:blipFill>
                <a:blip r:embed="rId4"/>
                <a:stretch>
                  <a:fillRect/>
                </a:stretch>
              </a:blipFill>
              <a:ln>
                <a:solidFill>
                  <a:schemeClr val="accent4">
                    <a:lumMod val="50000"/>
                  </a:schemeClr>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C6747EC-E9E1-3A7F-2F90-9F0813D49A1C}"/>
              </a:ext>
            </a:extLst>
          </p:cNvPr>
          <p:cNvCxnSpPr>
            <a:cxnSpLocks/>
            <a:stCxn id="5" idx="3"/>
            <a:endCxn id="6" idx="1"/>
          </p:cNvCxnSpPr>
          <p:nvPr/>
        </p:nvCxnSpPr>
        <p:spPr>
          <a:xfrm>
            <a:off x="4877872" y="5890185"/>
            <a:ext cx="4116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6BBB54C-2F80-EBAB-FF3F-11E9441CC95D}"/>
              </a:ext>
            </a:extLst>
          </p:cNvPr>
          <p:cNvCxnSpPr>
            <a:cxnSpLocks/>
            <a:stCxn id="6" idx="3"/>
            <a:endCxn id="10" idx="1"/>
          </p:cNvCxnSpPr>
          <p:nvPr/>
        </p:nvCxnSpPr>
        <p:spPr>
          <a:xfrm flipV="1">
            <a:off x="6373186" y="5890185"/>
            <a:ext cx="35225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BA5F410-501D-D952-FFDF-4EE2DD11EF3B}"/>
              </a:ext>
            </a:extLst>
          </p:cNvPr>
          <p:cNvSpPr/>
          <p:nvPr/>
        </p:nvSpPr>
        <p:spPr>
          <a:xfrm>
            <a:off x="9895688" y="5666387"/>
            <a:ext cx="1229699" cy="447596"/>
          </a:xfrm>
          <a:prstGeom prst="roundRect">
            <a:avLst/>
          </a:prstGeom>
          <a:solidFill>
            <a:schemeClr val="bg1">
              <a:lumMod val="65000"/>
              <a:alpha val="50196"/>
            </a:schemeClr>
          </a:solidFill>
          <a:ln>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rPr>
              <a:t>Solution</a:t>
            </a:r>
          </a:p>
        </p:txBody>
      </p:sp>
      <p:sp>
        <p:nvSpPr>
          <p:cNvPr id="12" name="TextBox 11">
            <a:extLst>
              <a:ext uri="{FF2B5EF4-FFF2-40B4-BE49-F238E27FC236}">
                <a16:creationId xmlns:a16="http://schemas.microsoft.com/office/drawing/2014/main" id="{E1FBE5DA-BA45-95DD-E1BF-6E5B4CEE542A}"/>
              </a:ext>
            </a:extLst>
          </p:cNvPr>
          <p:cNvSpPr txBox="1"/>
          <p:nvPr/>
        </p:nvSpPr>
        <p:spPr>
          <a:xfrm>
            <a:off x="9884629" y="6125501"/>
            <a:ext cx="1027012" cy="523220"/>
          </a:xfrm>
          <a:prstGeom prst="rect">
            <a:avLst/>
          </a:prstGeom>
          <a:noFill/>
        </p:spPr>
        <p:txBody>
          <a:bodyPr wrap="none" rtlCol="0">
            <a:spAutoFit/>
          </a:bodyPr>
          <a:lstStyle/>
          <a:p>
            <a:r>
              <a:rPr lang="en-US" sz="1400" dirty="0"/>
              <a:t>Full/Partial</a:t>
            </a:r>
          </a:p>
          <a:p>
            <a:r>
              <a:rPr lang="en-US" sz="1400" dirty="0"/>
              <a:t>Guarantees</a:t>
            </a:r>
          </a:p>
        </p:txBody>
      </p:sp>
      <p:sp>
        <p:nvSpPr>
          <p:cNvPr id="14" name="TextBox 13">
            <a:extLst>
              <a:ext uri="{FF2B5EF4-FFF2-40B4-BE49-F238E27FC236}">
                <a16:creationId xmlns:a16="http://schemas.microsoft.com/office/drawing/2014/main" id="{D5D94ADD-81B6-59F6-072F-2263ADA9C551}"/>
              </a:ext>
            </a:extLst>
          </p:cNvPr>
          <p:cNvSpPr txBox="1"/>
          <p:nvPr/>
        </p:nvSpPr>
        <p:spPr>
          <a:xfrm>
            <a:off x="6581599" y="5916663"/>
            <a:ext cx="813043" cy="307777"/>
          </a:xfrm>
          <a:prstGeom prst="rect">
            <a:avLst/>
          </a:prstGeom>
          <a:noFill/>
        </p:spPr>
        <p:txBody>
          <a:bodyPr wrap="none" rtlCol="0">
            <a:spAutoFit/>
          </a:bodyPr>
          <a:lstStyle/>
          <a:p>
            <a:r>
              <a:rPr lang="en-US" sz="1400" dirty="0" err="1"/>
              <a:t>LongCoT</a:t>
            </a:r>
            <a:endParaRPr lang="en-US" sz="1400" dirty="0"/>
          </a:p>
        </p:txBody>
      </p:sp>
      <p:sp>
        <p:nvSpPr>
          <p:cNvPr id="2" name="TextBox 1">
            <a:extLst>
              <a:ext uri="{FF2B5EF4-FFF2-40B4-BE49-F238E27FC236}">
                <a16:creationId xmlns:a16="http://schemas.microsoft.com/office/drawing/2014/main" id="{79C6A310-9F06-EB2C-2916-C33F3CED68E8}"/>
              </a:ext>
            </a:extLst>
          </p:cNvPr>
          <p:cNvSpPr txBox="1"/>
          <p:nvPr/>
        </p:nvSpPr>
        <p:spPr>
          <a:xfrm>
            <a:off x="187564" y="6525135"/>
            <a:ext cx="2593980" cy="307777"/>
          </a:xfrm>
          <a:prstGeom prst="rect">
            <a:avLst/>
          </a:prstGeom>
          <a:noFill/>
        </p:spPr>
        <p:txBody>
          <a:bodyPr wrap="none" rtlCol="0">
            <a:spAutoFit/>
          </a:bodyPr>
          <a:lstStyle/>
          <a:p>
            <a:pPr marL="401638" indent="-401638">
              <a:buNone/>
            </a:pPr>
            <a:r>
              <a:rPr lang="en-US" sz="1400" dirty="0">
                <a:solidFill>
                  <a:schemeClr val="bg1">
                    <a:lumMod val="75000"/>
                  </a:schemeClr>
                </a:solidFill>
                <a:effectLst/>
                <a:latin typeface="IBM Plex Sans Light" panose="020B0403050203000203" pitchFamily="34" charset="0"/>
              </a:rPr>
              <a:t>Subbarao Kambhampati - ASU</a:t>
            </a:r>
          </a:p>
        </p:txBody>
      </p:sp>
    </p:spTree>
    <p:extLst>
      <p:ext uri="{BB962C8B-B14F-4D97-AF65-F5344CB8AC3E}">
        <p14:creationId xmlns:p14="http://schemas.microsoft.com/office/powerpoint/2010/main" val="3525610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0C515-1372-CFF6-E488-C23F090847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FD8BD-7B94-E326-C316-5FFC1F7BD871}"/>
              </a:ext>
            </a:extLst>
          </p:cNvPr>
          <p:cNvSpPr>
            <a:spLocks noGrp="1"/>
          </p:cNvSpPr>
          <p:nvPr>
            <p:ph type="ctrTitle"/>
          </p:nvPr>
        </p:nvSpPr>
        <p:spPr>
          <a:xfrm>
            <a:off x="2075954" y="1310839"/>
            <a:ext cx="8884115" cy="1844863"/>
          </a:xfrm>
        </p:spPr>
        <p:txBody>
          <a:bodyPr>
            <a:normAutofit/>
          </a:bodyPr>
          <a:lstStyle/>
          <a:p>
            <a:pPr algn="l"/>
            <a:r>
              <a:rPr lang="en-US" sz="5400" dirty="0">
                <a:solidFill>
                  <a:schemeClr val="accent1"/>
                </a:solidFill>
              </a:rPr>
              <a:t>How to Train an LRM?</a:t>
            </a:r>
          </a:p>
        </p:txBody>
      </p:sp>
      <p:pic>
        <p:nvPicPr>
          <p:cNvPr id="3" name="Picture 2" descr="A screenshot of a chat&#10;&#10;Description automatically generated">
            <a:extLst>
              <a:ext uri="{FF2B5EF4-FFF2-40B4-BE49-F238E27FC236}">
                <a16:creationId xmlns:a16="http://schemas.microsoft.com/office/drawing/2014/main" id="{F15C673A-92CD-A92A-AFA3-DB33D10B10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61633" y="4317058"/>
            <a:ext cx="4022288" cy="2530260"/>
          </a:xfrm>
          <a:prstGeom prst="rect">
            <a:avLst/>
          </a:prstGeom>
        </p:spPr>
      </p:pic>
      <p:pic>
        <p:nvPicPr>
          <p:cNvPr id="4" name="Picture 3" descr="A screenshot of a chat&#10;&#10;Description automatically generated">
            <a:extLst>
              <a:ext uri="{FF2B5EF4-FFF2-40B4-BE49-F238E27FC236}">
                <a16:creationId xmlns:a16="http://schemas.microsoft.com/office/drawing/2014/main" id="{9FFA8F2F-91EC-EB06-7AFF-045FB2383A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78633" y="4317058"/>
            <a:ext cx="3360643" cy="184486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B99E3BE-C808-AA1B-4EA5-574FF2B363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5633" y="4317058"/>
            <a:ext cx="3360643" cy="1615694"/>
          </a:xfrm>
          <a:prstGeom prst="rect">
            <a:avLst/>
          </a:prstGeom>
        </p:spPr>
      </p:pic>
    </p:spTree>
    <p:extLst>
      <p:ext uri="{BB962C8B-B14F-4D97-AF65-F5344CB8AC3E}">
        <p14:creationId xmlns:p14="http://schemas.microsoft.com/office/powerpoint/2010/main" val="3267039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9D822-C9D2-3DFD-3842-3072C04FCCE1}"/>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5D251A4-4043-0F5A-0D97-EC1410A03E76}"/>
              </a:ext>
            </a:extLst>
          </p:cNvPr>
          <p:cNvSpPr txBox="1">
            <a:spLocks/>
          </p:cNvSpPr>
          <p:nvPr/>
        </p:nvSpPr>
        <p:spPr>
          <a:xfrm>
            <a:off x="435932" y="1937982"/>
            <a:ext cx="10686993" cy="4278127"/>
          </a:xfrm>
          <a:prstGeom prst="rect">
            <a:avLst/>
          </a:prstGeom>
        </p:spPr>
        <p:txBody>
          <a:bodyPr>
            <a:norm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342831" indent="-342831" defTabSz="1218956">
              <a:buFont typeface="Arial" panose="020B0604020202020204" pitchFamily="34" charset="0"/>
              <a:buChar char="•"/>
            </a:pPr>
            <a:r>
              <a:rPr lang="en-US" sz="3200" kern="0" dirty="0">
                <a:latin typeface="IBM Plex Sans Light"/>
              </a:rPr>
              <a:t>OpenAI-o1 was the first successful LRM</a:t>
            </a:r>
          </a:p>
          <a:p>
            <a:pPr marL="342831" indent="-342831" defTabSz="1218956">
              <a:buFont typeface="Arial" panose="020B0604020202020204" pitchFamily="34" charset="0"/>
              <a:buChar char="•"/>
            </a:pPr>
            <a:r>
              <a:rPr lang="en-US" sz="3200" kern="0" dirty="0">
                <a:latin typeface="IBM Plex Sans Light"/>
              </a:rPr>
              <a:t>Why DeepSeek-R1 got so much attention?</a:t>
            </a:r>
          </a:p>
          <a:p>
            <a:pPr marL="672015" lvl="1" indent="-342831" defTabSz="1218956">
              <a:buFont typeface="Arial" panose="020B0604020202020204" pitchFamily="34" charset="0"/>
              <a:buChar char="•"/>
            </a:pPr>
            <a:r>
              <a:rPr lang="en-US" sz="3200" kern="0" dirty="0">
                <a:latin typeface="IBM Plex Sans Light"/>
              </a:rPr>
              <a:t>Full pipeline for building LRMs</a:t>
            </a:r>
          </a:p>
          <a:p>
            <a:pPr marL="672015" lvl="1" indent="-342831" defTabSz="1218956">
              <a:buFont typeface="Arial" panose="020B0604020202020204" pitchFamily="34" charset="0"/>
              <a:buChar char="•"/>
            </a:pPr>
            <a:r>
              <a:rPr lang="en-US" sz="3200" kern="0" dirty="0">
                <a:latin typeface="IBM Plex Sans Light"/>
              </a:rPr>
              <a:t>Open sourced the models</a:t>
            </a:r>
          </a:p>
          <a:p>
            <a:pPr marL="672015" lvl="1" indent="-342831" defTabSz="1218956">
              <a:buFont typeface="Arial" panose="020B0604020202020204" pitchFamily="34" charset="0"/>
              <a:buChar char="•"/>
            </a:pPr>
            <a:r>
              <a:rPr lang="en-US" sz="3200" kern="0" dirty="0">
                <a:latin typeface="IBM Plex Sans Light"/>
              </a:rPr>
              <a:t>Algorithmic advances</a:t>
            </a:r>
          </a:p>
          <a:p>
            <a:pPr marL="342831" indent="-342831" defTabSz="1218956">
              <a:buFont typeface="Arial" panose="020B0604020202020204" pitchFamily="34" charset="0"/>
              <a:buChar char="•"/>
            </a:pPr>
            <a:endParaRPr lang="en-US" sz="3200" kern="0" dirty="0">
              <a:latin typeface="IBM Plex Sans Light"/>
            </a:endParaRPr>
          </a:p>
        </p:txBody>
      </p:sp>
      <p:sp>
        <p:nvSpPr>
          <p:cNvPr id="14" name="Title 1">
            <a:extLst>
              <a:ext uri="{FF2B5EF4-FFF2-40B4-BE49-F238E27FC236}">
                <a16:creationId xmlns:a16="http://schemas.microsoft.com/office/drawing/2014/main" id="{9D8717C0-D50A-CD80-CF1C-9934B0A2972B}"/>
              </a:ext>
            </a:extLst>
          </p:cNvPr>
          <p:cNvSpPr txBox="1">
            <a:spLocks/>
          </p:cNvSpPr>
          <p:nvPr/>
        </p:nvSpPr>
        <p:spPr>
          <a:xfrm>
            <a:off x="435932" y="365524"/>
            <a:ext cx="10917868" cy="859881"/>
          </a:xfrm>
          <a:prstGeom prst="rect">
            <a:avLst/>
          </a:prstGeom>
        </p:spPr>
        <p:txBody>
          <a:bodyPr vert="horz" lIns="91440" tIns="45720" rIns="91440" bIns="45720" rtlCol="0" anchor="ctr" anchorCtr="0">
            <a:normAutofit/>
          </a:bodyPr>
          <a:lstStyle>
            <a:lvl1pPr>
              <a:lnSpc>
                <a:spcPct val="90000"/>
              </a:lnSpc>
              <a:spcBef>
                <a:spcPct val="0"/>
              </a:spcBef>
              <a:buNone/>
              <a:defRPr sz="4000" b="1" baseline="0">
                <a:solidFill>
                  <a:srgbClr val="0070C0"/>
                </a:solidFill>
                <a:latin typeface="+mj-lt"/>
                <a:ea typeface="+mj-ea"/>
                <a:cs typeface="+mj-cs"/>
              </a:defRPr>
            </a:lvl1pPr>
          </a:lstStyle>
          <a:p>
            <a:r>
              <a:rPr lang="en-US" dirty="0"/>
              <a:t>                 -o1   </a:t>
            </a:r>
            <a:r>
              <a:rPr lang="en-US" dirty="0">
                <a:solidFill>
                  <a:schemeClr val="bg1">
                    <a:lumMod val="85000"/>
                  </a:schemeClr>
                </a:solidFill>
              </a:rPr>
              <a:t>|</a:t>
            </a:r>
            <a:r>
              <a:rPr lang="en-US" dirty="0"/>
              <a:t>                     -R1 and Beyond</a:t>
            </a:r>
          </a:p>
        </p:txBody>
      </p:sp>
      <p:pic>
        <p:nvPicPr>
          <p:cNvPr id="2050" name="Picture 2" descr="DeepSeek (The Chinese Ai Company) Is Closing The Gap With OpenAi - 9meters">
            <a:extLst>
              <a:ext uri="{FF2B5EF4-FFF2-40B4-BE49-F238E27FC236}">
                <a16:creationId xmlns:a16="http://schemas.microsoft.com/office/drawing/2014/main" id="{0E9C1096-2846-BE77-6E38-7F410F3EA16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102443" y="493533"/>
            <a:ext cx="2334107" cy="57064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AB644E3-7A53-E61C-B35B-A44EB88620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7797" y="538710"/>
            <a:ext cx="1885269" cy="51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56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9B54A-129D-8568-2C3E-4CDD4F8708F3}"/>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F95980EB-3D6E-A0BF-4D92-A0F4E27371D2}"/>
              </a:ext>
            </a:extLst>
          </p:cNvPr>
          <p:cNvSpPr txBox="1">
            <a:spLocks/>
          </p:cNvSpPr>
          <p:nvPr/>
        </p:nvSpPr>
        <p:spPr>
          <a:xfrm>
            <a:off x="511492" y="1146414"/>
            <a:ext cx="4758547" cy="498757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spcBef>
                <a:spcPts val="600"/>
              </a:spcBef>
              <a:buNone/>
            </a:pPr>
            <a:r>
              <a:rPr lang="en-US" dirty="0">
                <a:latin typeface="IBM Plex Sans Light" panose="020B0403050203000203" pitchFamily="34" charset="0"/>
              </a:rPr>
              <a:t>Reasoning with LLMs</a:t>
            </a:r>
          </a:p>
          <a:p>
            <a:pPr marL="0" indent="0">
              <a:lnSpc>
                <a:spcPct val="200000"/>
              </a:lnSpc>
              <a:spcBef>
                <a:spcPts val="600"/>
              </a:spcBef>
              <a:buNone/>
            </a:pPr>
            <a:r>
              <a:rPr lang="en-US" dirty="0">
                <a:latin typeface="IBM Plex Sans Light" panose="020B0403050203000203" pitchFamily="34" charset="0"/>
              </a:rPr>
              <a:t>Why Reasoning Matters?</a:t>
            </a:r>
          </a:p>
          <a:p>
            <a:pPr marL="0" indent="0">
              <a:lnSpc>
                <a:spcPct val="200000"/>
              </a:lnSpc>
              <a:spcBef>
                <a:spcPts val="600"/>
              </a:spcBef>
              <a:buNone/>
            </a:pPr>
            <a:r>
              <a:rPr lang="en-US" dirty="0">
                <a:latin typeface="IBM Plex Sans Light" panose="020B0403050203000203" pitchFamily="34" charset="0"/>
              </a:rPr>
              <a:t>Benchmarks &amp; Challenges</a:t>
            </a:r>
          </a:p>
          <a:p>
            <a:pPr marL="0" indent="0">
              <a:lnSpc>
                <a:spcPct val="200000"/>
              </a:lnSpc>
              <a:spcBef>
                <a:spcPts val="600"/>
              </a:spcBef>
              <a:buNone/>
            </a:pPr>
            <a:r>
              <a:rPr lang="en-US" dirty="0">
                <a:latin typeface="IBM Plex Sans Light" panose="020B0403050203000203" pitchFamily="34" charset="0"/>
              </a:rPr>
              <a:t>Large Reasoning Models</a:t>
            </a:r>
          </a:p>
          <a:p>
            <a:pPr marL="0" indent="0">
              <a:lnSpc>
                <a:spcPct val="200000"/>
              </a:lnSpc>
              <a:spcBef>
                <a:spcPts val="600"/>
              </a:spcBef>
              <a:buNone/>
            </a:pPr>
            <a:r>
              <a:rPr lang="en-US" dirty="0">
                <a:latin typeface="IBM Plex Sans Light" panose="020B0403050203000203" pitchFamily="34" charset="0"/>
              </a:rPr>
              <a:t>Role of Neuro-Symbolic AI</a:t>
            </a:r>
          </a:p>
          <a:p>
            <a:pPr marL="0" indent="0">
              <a:lnSpc>
                <a:spcPct val="200000"/>
              </a:lnSpc>
              <a:spcBef>
                <a:spcPts val="600"/>
              </a:spcBef>
              <a:buNone/>
            </a:pPr>
            <a:endParaRPr lang="en-US" dirty="0">
              <a:latin typeface="IBM Plex Sans Light" panose="020B0403050203000203" pitchFamily="34" charset="0"/>
            </a:endParaRPr>
          </a:p>
        </p:txBody>
      </p:sp>
      <p:sp>
        <p:nvSpPr>
          <p:cNvPr id="20" name="Rectangle 19">
            <a:extLst>
              <a:ext uri="{FF2B5EF4-FFF2-40B4-BE49-F238E27FC236}">
                <a16:creationId xmlns:a16="http://schemas.microsoft.com/office/drawing/2014/main" id="{286A0DA6-3AC6-1639-A055-D1C0C46A38C8}"/>
              </a:ext>
            </a:extLst>
          </p:cNvPr>
          <p:cNvSpPr/>
          <p:nvPr/>
        </p:nvSpPr>
        <p:spPr>
          <a:xfrm>
            <a:off x="5455224" y="139700"/>
            <a:ext cx="6736776" cy="671830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5CF86347-4C02-C6D5-8D7A-A9703266069E}"/>
              </a:ext>
            </a:extLst>
          </p:cNvPr>
          <p:cNvSpPr txBox="1">
            <a:spLocks/>
          </p:cNvSpPr>
          <p:nvPr/>
        </p:nvSpPr>
        <p:spPr>
          <a:xfrm>
            <a:off x="7195930" y="1008262"/>
            <a:ext cx="4773777" cy="5329037"/>
          </a:xfrm>
          <a:prstGeom prst="rect">
            <a:avLst/>
          </a:prstGeom>
          <a:noFill/>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No final verdicts — this is an evolving story.</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I won’t show LLM failures… okay, maybe just a few 😉</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Confused at the end? Perfect. </a:t>
            </a:r>
          </a:p>
          <a:p>
            <a:pPr marL="0" indent="0">
              <a:lnSpc>
                <a:spcPct val="120000"/>
              </a:lnSpc>
              <a:spcBef>
                <a:spcPts val="600"/>
              </a:spcBef>
              <a:buNone/>
            </a:pPr>
            <a:r>
              <a:rPr lang="en-US" dirty="0">
                <a:solidFill>
                  <a:schemeClr val="tx1">
                    <a:lumMod val="85000"/>
                    <a:lumOff val="15000"/>
                  </a:schemeClr>
                </a:solidFill>
                <a:latin typeface="IBM Plex Sans Light" panose="020B0403050203000203" pitchFamily="34" charset="0"/>
              </a:rPr>
              <a:t>That means you really got it.</a:t>
            </a:r>
          </a:p>
          <a:p>
            <a:pPr marL="0" indent="0">
              <a:lnSpc>
                <a:spcPct val="120000"/>
              </a:lnSpc>
              <a:spcBef>
                <a:spcPts val="600"/>
              </a:spcBef>
              <a:buNone/>
            </a:pPr>
            <a:endParaRPr lang="en-US" dirty="0">
              <a:solidFill>
                <a:schemeClr val="tx1">
                  <a:lumMod val="85000"/>
                  <a:lumOff val="15000"/>
                </a:schemeClr>
              </a:solidFill>
              <a:latin typeface="IBM Plex Sans Light" panose="020B0403050203000203" pitchFamily="34" charset="0"/>
            </a:endParaRPr>
          </a:p>
        </p:txBody>
      </p:sp>
      <p:pic>
        <p:nvPicPr>
          <p:cNvPr id="9222" name="Picture 6" descr="share&quot; Emoji - Download for free – Iconduck">
            <a:extLst>
              <a:ext uri="{FF2B5EF4-FFF2-40B4-BE49-F238E27FC236}">
                <a16:creationId xmlns:a16="http://schemas.microsoft.com/office/drawing/2014/main" id="{741AD2F7-D081-FC39-F7BD-3B435B9E855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5648" y="2911851"/>
            <a:ext cx="829445" cy="829445"/>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Confused face outline with solid fill">
            <a:extLst>
              <a:ext uri="{FF2B5EF4-FFF2-40B4-BE49-F238E27FC236}">
                <a16:creationId xmlns:a16="http://schemas.microsoft.com/office/drawing/2014/main" id="{6E239B94-F5C1-9B1B-E112-2F15038C6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250" y="4728264"/>
            <a:ext cx="914400" cy="914400"/>
          </a:xfrm>
          <a:prstGeom prst="rect">
            <a:avLst/>
          </a:prstGeom>
        </p:spPr>
      </p:pic>
      <p:pic>
        <p:nvPicPr>
          <p:cNvPr id="3" name="Picture 2" descr="A hand holding a gavel&#10;&#10;AI-generated content may be incorrect.">
            <a:extLst>
              <a:ext uri="{FF2B5EF4-FFF2-40B4-BE49-F238E27FC236}">
                <a16:creationId xmlns:a16="http://schemas.microsoft.com/office/drawing/2014/main" id="{4C6F0A19-B2F1-1C0E-3F38-1E2B91E7235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78319" y="1093615"/>
            <a:ext cx="1070927" cy="1070927"/>
          </a:xfrm>
          <a:prstGeom prst="rect">
            <a:avLst/>
          </a:prstGeom>
        </p:spPr>
      </p:pic>
    </p:spTree>
    <p:extLst>
      <p:ext uri="{BB962C8B-B14F-4D97-AF65-F5344CB8AC3E}">
        <p14:creationId xmlns:p14="http://schemas.microsoft.com/office/powerpoint/2010/main" val="226089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8685362A-7B2B-208E-D3D6-ABFE2296E023}"/>
              </a:ext>
            </a:extLst>
          </p:cNvPr>
          <p:cNvSpPr/>
          <p:nvPr/>
        </p:nvSpPr>
        <p:spPr bwMode="auto">
          <a:xfrm>
            <a:off x="2891226" y="1192018"/>
            <a:ext cx="2394460" cy="430831"/>
          </a:xfrm>
          <a:prstGeom prst="roundRect">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Fine-tune</a:t>
            </a:r>
          </a:p>
        </p:txBody>
      </p:sp>
      <p:sp>
        <p:nvSpPr>
          <p:cNvPr id="13" name="Rounded Rectangle 12">
            <a:extLst>
              <a:ext uri="{FF2B5EF4-FFF2-40B4-BE49-F238E27FC236}">
                <a16:creationId xmlns:a16="http://schemas.microsoft.com/office/drawing/2014/main" id="{34A05522-2215-7CD4-DAC6-3FEE0A30A14A}"/>
              </a:ext>
            </a:extLst>
          </p:cNvPr>
          <p:cNvSpPr/>
          <p:nvPr/>
        </p:nvSpPr>
        <p:spPr bwMode="auto">
          <a:xfrm>
            <a:off x="8972300" y="2260408"/>
            <a:ext cx="2377638" cy="476991"/>
          </a:xfrm>
          <a:prstGeom prst="roundRect">
            <a:avLst/>
          </a:prstGeom>
          <a:solidFill>
            <a:schemeClr val="accent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dirty="0">
                <a:solidFill>
                  <a:srgbClr val="FFFFFF"/>
                </a:solidFill>
                <a:latin typeface="IBM Plex Sans Light"/>
              </a:rPr>
              <a:t>Fine-tune with Distillation</a:t>
            </a:r>
          </a:p>
        </p:txBody>
      </p:sp>
      <p:cxnSp>
        <p:nvCxnSpPr>
          <p:cNvPr id="15" name="Straight Arrow Connector 14">
            <a:extLst>
              <a:ext uri="{FF2B5EF4-FFF2-40B4-BE49-F238E27FC236}">
                <a16:creationId xmlns:a16="http://schemas.microsoft.com/office/drawing/2014/main" id="{26A1E354-CF7A-17A2-A821-FFAF505DA460}"/>
              </a:ext>
            </a:extLst>
          </p:cNvPr>
          <p:cNvCxnSpPr>
            <a:cxnSpLocks/>
          </p:cNvCxnSpPr>
          <p:nvPr/>
        </p:nvCxnSpPr>
        <p:spPr bwMode="auto">
          <a:xfrm>
            <a:off x="4088456" y="770084"/>
            <a:ext cx="0" cy="368371"/>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AAF903-EEF8-2620-1070-EB576BB3E308}"/>
              </a:ext>
            </a:extLst>
          </p:cNvPr>
          <p:cNvCxnSpPr>
            <a:cxnSpLocks/>
          </p:cNvCxnSpPr>
          <p:nvPr/>
        </p:nvCxnSpPr>
        <p:spPr bwMode="auto">
          <a:xfrm>
            <a:off x="2073261" y="1476135"/>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F8B05689-0BB1-CCD1-A42B-7192CF8926E0}"/>
              </a:ext>
            </a:extLst>
          </p:cNvPr>
          <p:cNvSpPr txBox="1"/>
          <p:nvPr/>
        </p:nvSpPr>
        <p:spPr>
          <a:xfrm>
            <a:off x="196462" y="1143644"/>
            <a:ext cx="1782023"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1000s of </a:t>
            </a:r>
            <a:r>
              <a:rPr lang="en-US" sz="1400" kern="0" dirty="0" err="1">
                <a:solidFill>
                  <a:srgbClr val="9F1853">
                    <a:lumMod val="60000"/>
                    <a:lumOff val="40000"/>
                  </a:srgbClr>
                </a:solidFill>
                <a:latin typeface="IBM Plex Sans Light"/>
                <a:sym typeface="IBM Plex Sans Light"/>
              </a:rPr>
              <a:t>CoT</a:t>
            </a:r>
            <a:r>
              <a:rPr lang="en-US" sz="1400" kern="0" dirty="0">
                <a:solidFill>
                  <a:srgbClr val="9F1853">
                    <a:lumMod val="60000"/>
                    <a:lumOff val="40000"/>
                  </a:srgbClr>
                </a:solidFill>
                <a:latin typeface="IBM Plex Sans Light"/>
                <a:sym typeface="IBM Plex Sans Light"/>
              </a:rPr>
              <a:t> examples with Human in the Loop Curation</a:t>
            </a:r>
          </a:p>
        </p:txBody>
      </p:sp>
      <p:sp>
        <p:nvSpPr>
          <p:cNvPr id="21" name="Can 20">
            <a:extLst>
              <a:ext uri="{FF2B5EF4-FFF2-40B4-BE49-F238E27FC236}">
                <a16:creationId xmlns:a16="http://schemas.microsoft.com/office/drawing/2014/main" id="{19D7AF31-585E-D2C6-CA41-D1401331CC81}"/>
              </a:ext>
            </a:extLst>
          </p:cNvPr>
          <p:cNvSpPr/>
          <p:nvPr/>
        </p:nvSpPr>
        <p:spPr bwMode="auto">
          <a:xfrm>
            <a:off x="3444851" y="194835"/>
            <a:ext cx="1287211" cy="535335"/>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DeepSeek-V3</a:t>
            </a:r>
          </a:p>
        </p:txBody>
      </p:sp>
      <p:cxnSp>
        <p:nvCxnSpPr>
          <p:cNvPr id="22" name="Straight Arrow Connector 21">
            <a:extLst>
              <a:ext uri="{FF2B5EF4-FFF2-40B4-BE49-F238E27FC236}">
                <a16:creationId xmlns:a16="http://schemas.microsoft.com/office/drawing/2014/main" id="{0624A28F-41FF-30D8-255F-2619A38EDF81}"/>
              </a:ext>
            </a:extLst>
          </p:cNvPr>
          <p:cNvCxnSpPr>
            <a:cxnSpLocks/>
          </p:cNvCxnSpPr>
          <p:nvPr/>
        </p:nvCxnSpPr>
        <p:spPr bwMode="auto">
          <a:xfrm>
            <a:off x="4088456" y="1758827"/>
            <a:ext cx="0" cy="423234"/>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3" name="Rounded Rectangle 22">
            <a:extLst>
              <a:ext uri="{FF2B5EF4-FFF2-40B4-BE49-F238E27FC236}">
                <a16:creationId xmlns:a16="http://schemas.microsoft.com/office/drawing/2014/main" id="{6C1C726E-C89B-F520-AF1E-20E3C3956359}"/>
              </a:ext>
            </a:extLst>
          </p:cNvPr>
          <p:cNvSpPr/>
          <p:nvPr/>
        </p:nvSpPr>
        <p:spPr bwMode="auto">
          <a:xfrm>
            <a:off x="2897567" y="2288730"/>
            <a:ext cx="2381779" cy="564106"/>
          </a:xfrm>
          <a:prstGeom prst="round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GRPO with 2 rule-based rewards</a:t>
            </a:r>
          </a:p>
        </p:txBody>
      </p:sp>
      <p:sp>
        <p:nvSpPr>
          <p:cNvPr id="24" name="Rounded Rectangle 23">
            <a:extLst>
              <a:ext uri="{FF2B5EF4-FFF2-40B4-BE49-F238E27FC236}">
                <a16:creationId xmlns:a16="http://schemas.microsoft.com/office/drawing/2014/main" id="{6427A56D-8E16-9D9A-4E97-3C0453E944E6}"/>
              </a:ext>
            </a:extLst>
          </p:cNvPr>
          <p:cNvSpPr/>
          <p:nvPr/>
        </p:nvSpPr>
        <p:spPr bwMode="auto">
          <a:xfrm>
            <a:off x="2897567" y="4112488"/>
            <a:ext cx="2381779" cy="430831"/>
          </a:xfrm>
          <a:prstGeom prst="roundRect">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Fine-tune</a:t>
            </a:r>
          </a:p>
        </p:txBody>
      </p:sp>
      <p:cxnSp>
        <p:nvCxnSpPr>
          <p:cNvPr id="25" name="Straight Arrow Connector 24">
            <a:extLst>
              <a:ext uri="{FF2B5EF4-FFF2-40B4-BE49-F238E27FC236}">
                <a16:creationId xmlns:a16="http://schemas.microsoft.com/office/drawing/2014/main" id="{00B51807-DF8B-CB36-91F5-96D678711B03}"/>
              </a:ext>
            </a:extLst>
          </p:cNvPr>
          <p:cNvCxnSpPr>
            <a:cxnSpLocks/>
          </p:cNvCxnSpPr>
          <p:nvPr/>
        </p:nvCxnSpPr>
        <p:spPr bwMode="auto">
          <a:xfrm>
            <a:off x="4088456" y="2946607"/>
            <a:ext cx="0" cy="990837"/>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0C0FDDF-6349-AA66-7F07-CBE369CACF7D}"/>
              </a:ext>
            </a:extLst>
          </p:cNvPr>
          <p:cNvCxnSpPr>
            <a:cxnSpLocks/>
          </p:cNvCxnSpPr>
          <p:nvPr/>
        </p:nvCxnSpPr>
        <p:spPr bwMode="auto">
          <a:xfrm>
            <a:off x="2073261" y="2576806"/>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60E555B-4A81-635C-29F9-A7838EF8D076}"/>
              </a:ext>
            </a:extLst>
          </p:cNvPr>
          <p:cNvSpPr txBox="1"/>
          <p:nvPr/>
        </p:nvSpPr>
        <p:spPr>
          <a:xfrm>
            <a:off x="196462" y="2354100"/>
            <a:ext cx="178202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Reasoning: ~144k </a:t>
            </a:r>
            <a:r>
              <a:rPr lang="en-US" sz="1400" kern="0" dirty="0" err="1">
                <a:solidFill>
                  <a:srgbClr val="9F1853">
                    <a:lumMod val="60000"/>
                    <a:lumOff val="40000"/>
                  </a:srgbClr>
                </a:solidFill>
                <a:latin typeface="IBM Plex Sans Light"/>
                <a:sym typeface="IBM Plex Sans Light"/>
              </a:rPr>
              <a:t>CoT</a:t>
            </a:r>
            <a:br>
              <a:rPr lang="en-US" sz="1400" kern="0" dirty="0">
                <a:solidFill>
                  <a:srgbClr val="9F1853">
                    <a:lumMod val="60000"/>
                    <a:lumOff val="40000"/>
                  </a:srgbClr>
                </a:solidFill>
                <a:latin typeface="IBM Plex Sans Light"/>
                <a:sym typeface="IBM Plex Sans Light"/>
              </a:rPr>
            </a:br>
            <a:r>
              <a:rPr lang="en-US" sz="1400" kern="0" dirty="0">
                <a:solidFill>
                  <a:srgbClr val="9F1853">
                    <a:lumMod val="60000"/>
                    <a:lumOff val="40000"/>
                  </a:srgbClr>
                </a:solidFill>
                <a:latin typeface="IBM Plex Sans Light"/>
                <a:sym typeface="IBM Plex Sans Light"/>
              </a:rPr>
              <a:t>GSM8K, MATH, </a:t>
            </a:r>
            <a:r>
              <a:rPr lang="en-US" sz="1400" kern="0" dirty="0" err="1">
                <a:solidFill>
                  <a:srgbClr val="9F1853">
                    <a:lumMod val="60000"/>
                    <a:lumOff val="40000"/>
                  </a:srgbClr>
                </a:solidFill>
                <a:latin typeface="IBM Plex Sans Light"/>
                <a:sym typeface="IBM Plex Sans Light"/>
              </a:rPr>
              <a:t>etc</a:t>
            </a:r>
            <a:endParaRPr lang="en-US" sz="1400" kern="0" dirty="0">
              <a:solidFill>
                <a:srgbClr val="9F1853">
                  <a:lumMod val="60000"/>
                  <a:lumOff val="40000"/>
                </a:srgbClr>
              </a:solidFill>
              <a:latin typeface="IBM Plex Sans Light"/>
              <a:sym typeface="IBM Plex Sans Light"/>
            </a:endParaRPr>
          </a:p>
        </p:txBody>
      </p:sp>
      <p:sp>
        <p:nvSpPr>
          <p:cNvPr id="29" name="TextBox 28">
            <a:extLst>
              <a:ext uri="{FF2B5EF4-FFF2-40B4-BE49-F238E27FC236}">
                <a16:creationId xmlns:a16="http://schemas.microsoft.com/office/drawing/2014/main" id="{A6E3797F-74CD-94F6-B560-B6D99A01B4F1}"/>
              </a:ext>
            </a:extLst>
          </p:cNvPr>
          <p:cNvSpPr txBox="1"/>
          <p:nvPr/>
        </p:nvSpPr>
        <p:spPr>
          <a:xfrm>
            <a:off x="4280249" y="1748312"/>
            <a:ext cx="106003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Good model to start RL</a:t>
            </a:r>
          </a:p>
        </p:txBody>
      </p:sp>
      <p:sp>
        <p:nvSpPr>
          <p:cNvPr id="30" name="TextBox 29">
            <a:extLst>
              <a:ext uri="{FF2B5EF4-FFF2-40B4-BE49-F238E27FC236}">
                <a16:creationId xmlns:a16="http://schemas.microsoft.com/office/drawing/2014/main" id="{69592461-7B1C-2C42-4ABB-3D49874AE26B}"/>
              </a:ext>
            </a:extLst>
          </p:cNvPr>
          <p:cNvSpPr txBox="1"/>
          <p:nvPr/>
        </p:nvSpPr>
        <p:spPr>
          <a:xfrm>
            <a:off x="4260821" y="3210981"/>
            <a:ext cx="165731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Stronger reasoning, weaker general capabilities</a:t>
            </a:r>
          </a:p>
        </p:txBody>
      </p:sp>
      <p:sp>
        <p:nvSpPr>
          <p:cNvPr id="32" name="Rounded Rectangle 31">
            <a:extLst>
              <a:ext uri="{FF2B5EF4-FFF2-40B4-BE49-F238E27FC236}">
                <a16:creationId xmlns:a16="http://schemas.microsoft.com/office/drawing/2014/main" id="{13FFE853-6BEE-0DF4-9480-07140AC3C5C4}"/>
              </a:ext>
            </a:extLst>
          </p:cNvPr>
          <p:cNvSpPr/>
          <p:nvPr/>
        </p:nvSpPr>
        <p:spPr bwMode="auto">
          <a:xfrm>
            <a:off x="2893426" y="5257522"/>
            <a:ext cx="2381779" cy="564106"/>
          </a:xfrm>
          <a:prstGeom prst="roundRect">
            <a:avLst/>
          </a:prstGeom>
          <a:solidFill>
            <a:schemeClr val="accent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GRPO with rule-based and RM for non-reasoning</a:t>
            </a:r>
          </a:p>
        </p:txBody>
      </p:sp>
      <p:cxnSp>
        <p:nvCxnSpPr>
          <p:cNvPr id="34" name="Straight Arrow Connector 33">
            <a:extLst>
              <a:ext uri="{FF2B5EF4-FFF2-40B4-BE49-F238E27FC236}">
                <a16:creationId xmlns:a16="http://schemas.microsoft.com/office/drawing/2014/main" id="{77BA5E00-89AF-381D-16E5-0E9028DC950B}"/>
              </a:ext>
            </a:extLst>
          </p:cNvPr>
          <p:cNvCxnSpPr>
            <a:cxnSpLocks/>
          </p:cNvCxnSpPr>
          <p:nvPr/>
        </p:nvCxnSpPr>
        <p:spPr bwMode="auto">
          <a:xfrm>
            <a:off x="4088456" y="4699271"/>
            <a:ext cx="0" cy="461999"/>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32AB2982-BAA2-F4AB-DD41-DEF244136EA4}"/>
              </a:ext>
            </a:extLst>
          </p:cNvPr>
          <p:cNvSpPr txBox="1"/>
          <p:nvPr/>
        </p:nvSpPr>
        <p:spPr>
          <a:xfrm>
            <a:off x="4264840" y="4691255"/>
            <a:ext cx="238177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Stronger reasoning, restored general capabilities</a:t>
            </a:r>
          </a:p>
        </p:txBody>
      </p:sp>
      <p:cxnSp>
        <p:nvCxnSpPr>
          <p:cNvPr id="40" name="Straight Arrow Connector 39">
            <a:extLst>
              <a:ext uri="{FF2B5EF4-FFF2-40B4-BE49-F238E27FC236}">
                <a16:creationId xmlns:a16="http://schemas.microsoft.com/office/drawing/2014/main" id="{4C8E14AD-D55B-0F07-1B95-996B23E498B8}"/>
              </a:ext>
            </a:extLst>
          </p:cNvPr>
          <p:cNvCxnSpPr>
            <a:cxnSpLocks/>
          </p:cNvCxnSpPr>
          <p:nvPr/>
        </p:nvCxnSpPr>
        <p:spPr bwMode="auto">
          <a:xfrm>
            <a:off x="4088456" y="5883788"/>
            <a:ext cx="0" cy="368371"/>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41" name="Can 40">
            <a:extLst>
              <a:ext uri="{FF2B5EF4-FFF2-40B4-BE49-F238E27FC236}">
                <a16:creationId xmlns:a16="http://schemas.microsoft.com/office/drawing/2014/main" id="{28C31C64-9B71-04C4-5494-FB084BB72170}"/>
              </a:ext>
            </a:extLst>
          </p:cNvPr>
          <p:cNvSpPr/>
          <p:nvPr/>
        </p:nvSpPr>
        <p:spPr bwMode="auto">
          <a:xfrm>
            <a:off x="3444851" y="6237496"/>
            <a:ext cx="1287211" cy="535335"/>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DeepSeek-R1</a:t>
            </a:r>
          </a:p>
        </p:txBody>
      </p:sp>
      <p:sp>
        <p:nvSpPr>
          <p:cNvPr id="42" name="TextBox 41">
            <a:extLst>
              <a:ext uri="{FF2B5EF4-FFF2-40B4-BE49-F238E27FC236}">
                <a16:creationId xmlns:a16="http://schemas.microsoft.com/office/drawing/2014/main" id="{85A9AA7D-7910-B715-1D3A-12587CC6E50F}"/>
              </a:ext>
            </a:extLst>
          </p:cNvPr>
          <p:cNvSpPr txBox="1"/>
          <p:nvPr/>
        </p:nvSpPr>
        <p:spPr>
          <a:xfrm>
            <a:off x="4859205" y="6131965"/>
            <a:ext cx="1898446"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FFFFFF">
                    <a:lumMod val="50000"/>
                  </a:srgbClr>
                </a:solidFill>
                <a:latin typeface="IBM Plex Sans Light"/>
                <a:sym typeface="IBM Plex Sans Light"/>
              </a:rPr>
              <a:t>Reasoning while prioritizing helpfulness and harmlessness</a:t>
            </a:r>
          </a:p>
        </p:txBody>
      </p:sp>
      <p:sp>
        <p:nvSpPr>
          <p:cNvPr id="44" name="TextBox 43">
            <a:extLst>
              <a:ext uri="{FF2B5EF4-FFF2-40B4-BE49-F238E27FC236}">
                <a16:creationId xmlns:a16="http://schemas.microsoft.com/office/drawing/2014/main" id="{CBF3A4D2-8ACD-2718-ACAC-D883089D741E}"/>
              </a:ext>
            </a:extLst>
          </p:cNvPr>
          <p:cNvSpPr txBox="1"/>
          <p:nvPr/>
        </p:nvSpPr>
        <p:spPr>
          <a:xfrm>
            <a:off x="6429489" y="4095816"/>
            <a:ext cx="1390598"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9F1853">
                    <a:lumMod val="60000"/>
                    <a:lumOff val="40000"/>
                  </a:srgbClr>
                </a:solidFill>
                <a:latin typeface="IBM Plex Sans Light"/>
                <a:sym typeface="IBM Plex Sans Light"/>
              </a:rPr>
              <a:t>~600k quality reasoning traces</a:t>
            </a:r>
          </a:p>
        </p:txBody>
      </p:sp>
      <p:sp>
        <p:nvSpPr>
          <p:cNvPr id="46" name="TextBox 45">
            <a:extLst>
              <a:ext uri="{FF2B5EF4-FFF2-40B4-BE49-F238E27FC236}">
                <a16:creationId xmlns:a16="http://schemas.microsoft.com/office/drawing/2014/main" id="{0CE35B60-0CAA-0FFF-ACA0-FD9E1099D7BA}"/>
              </a:ext>
            </a:extLst>
          </p:cNvPr>
          <p:cNvSpPr txBox="1"/>
          <p:nvPr/>
        </p:nvSpPr>
        <p:spPr>
          <a:xfrm>
            <a:off x="67996" y="4111914"/>
            <a:ext cx="1910489"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~200k non-reasoning examples (writing, QA)</a:t>
            </a:r>
          </a:p>
        </p:txBody>
      </p:sp>
      <p:cxnSp>
        <p:nvCxnSpPr>
          <p:cNvPr id="49" name="Straight Arrow Connector 48">
            <a:extLst>
              <a:ext uri="{FF2B5EF4-FFF2-40B4-BE49-F238E27FC236}">
                <a16:creationId xmlns:a16="http://schemas.microsoft.com/office/drawing/2014/main" id="{9EB81CA6-09ED-D17A-45CA-742EA9A56FA1}"/>
              </a:ext>
            </a:extLst>
          </p:cNvPr>
          <p:cNvCxnSpPr>
            <a:cxnSpLocks/>
          </p:cNvCxnSpPr>
          <p:nvPr/>
        </p:nvCxnSpPr>
        <p:spPr bwMode="auto">
          <a:xfrm>
            <a:off x="2015987" y="4346442"/>
            <a:ext cx="774860" cy="9735"/>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657A9D0-E49B-32D8-76B8-0D5807F00834}"/>
              </a:ext>
            </a:extLst>
          </p:cNvPr>
          <p:cNvCxnSpPr>
            <a:cxnSpLocks/>
          </p:cNvCxnSpPr>
          <p:nvPr/>
        </p:nvCxnSpPr>
        <p:spPr bwMode="auto">
          <a:xfrm>
            <a:off x="2073261" y="5564327"/>
            <a:ext cx="707848" cy="0"/>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82E1DF5-06F0-03FB-7B30-DCA026E2754A}"/>
              </a:ext>
            </a:extLst>
          </p:cNvPr>
          <p:cNvSpPr txBox="1"/>
          <p:nvPr/>
        </p:nvSpPr>
        <p:spPr>
          <a:xfrm>
            <a:off x="196462" y="5341621"/>
            <a:ext cx="178202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1400" kern="0" dirty="0">
                <a:solidFill>
                  <a:srgbClr val="9F1853">
                    <a:lumMod val="60000"/>
                    <a:lumOff val="40000"/>
                  </a:srgbClr>
                </a:solidFill>
                <a:latin typeface="IBM Plex Sans Light"/>
                <a:sym typeface="IBM Plex Sans Light"/>
              </a:rPr>
              <a:t>Reasoning + General: Mix of data types</a:t>
            </a:r>
          </a:p>
        </p:txBody>
      </p:sp>
      <p:cxnSp>
        <p:nvCxnSpPr>
          <p:cNvPr id="56" name="Straight Arrow Connector 55">
            <a:extLst>
              <a:ext uri="{FF2B5EF4-FFF2-40B4-BE49-F238E27FC236}">
                <a16:creationId xmlns:a16="http://schemas.microsoft.com/office/drawing/2014/main" id="{DC4CFF76-EECB-4ED7-00A5-AD508F82F74F}"/>
              </a:ext>
            </a:extLst>
          </p:cNvPr>
          <p:cNvCxnSpPr>
            <a:cxnSpLocks/>
          </p:cNvCxnSpPr>
          <p:nvPr/>
        </p:nvCxnSpPr>
        <p:spPr bwMode="auto">
          <a:xfrm rot="10800000">
            <a:off x="5385935" y="4352303"/>
            <a:ext cx="774860" cy="9735"/>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EAC2E3E8-7798-EFD3-48CA-AB997FCF5B2E}"/>
              </a:ext>
            </a:extLst>
          </p:cNvPr>
          <p:cNvCxnSpPr>
            <a:cxnSpLocks/>
          </p:cNvCxnSpPr>
          <p:nvPr/>
        </p:nvCxnSpPr>
        <p:spPr bwMode="auto">
          <a:xfrm>
            <a:off x="6984713" y="3059608"/>
            <a:ext cx="0" cy="926232"/>
          </a:xfrm>
          <a:prstGeom prst="straightConnector1">
            <a:avLst/>
          </a:prstGeom>
          <a:ln w="28575">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1A92ACF4-F2D9-3D7D-E42E-A77A23938812}"/>
              </a:ext>
            </a:extLst>
          </p:cNvPr>
          <p:cNvCxnSpPr/>
          <p:nvPr/>
        </p:nvCxnSpPr>
        <p:spPr bwMode="auto">
          <a:xfrm>
            <a:off x="4088456" y="3071330"/>
            <a:ext cx="2909310" cy="0"/>
          </a:xfrm>
          <a:prstGeom prst="line">
            <a:avLst/>
          </a:prstGeom>
          <a:ln w="28575">
            <a:solidFill>
              <a:schemeClr val="accent5">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DCE01553-BEF1-899C-42CC-E6516FE66843}"/>
              </a:ext>
            </a:extLst>
          </p:cNvPr>
          <p:cNvSpPr txBox="1"/>
          <p:nvPr/>
        </p:nvSpPr>
        <p:spPr>
          <a:xfrm>
            <a:off x="6429489" y="2823971"/>
            <a:ext cx="554592"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1400" kern="0" dirty="0">
                <a:solidFill>
                  <a:srgbClr val="9F1853">
                    <a:lumMod val="60000"/>
                    <a:lumOff val="40000"/>
                  </a:srgbClr>
                </a:solidFill>
                <a:latin typeface="IBM Plex Sans Light"/>
                <a:sym typeface="IBM Plex Sans Light"/>
              </a:rPr>
              <a:t>Filter</a:t>
            </a:r>
          </a:p>
        </p:txBody>
      </p:sp>
      <p:cxnSp>
        <p:nvCxnSpPr>
          <p:cNvPr id="62" name="Straight Arrow Connector 61">
            <a:extLst>
              <a:ext uri="{FF2B5EF4-FFF2-40B4-BE49-F238E27FC236}">
                <a16:creationId xmlns:a16="http://schemas.microsoft.com/office/drawing/2014/main" id="{8A775970-1F41-D61A-D6C2-D8D222F976E4}"/>
              </a:ext>
            </a:extLst>
          </p:cNvPr>
          <p:cNvCxnSpPr>
            <a:cxnSpLocks/>
          </p:cNvCxnSpPr>
          <p:nvPr/>
        </p:nvCxnSpPr>
        <p:spPr bwMode="auto">
          <a:xfrm>
            <a:off x="8529279" y="2495923"/>
            <a:ext cx="443021" cy="0"/>
          </a:xfrm>
          <a:prstGeom prst="straightConnector1">
            <a:avLst/>
          </a:prstGeom>
          <a:ln w="28575">
            <a:solidFill>
              <a:schemeClr val="accent2"/>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2B394E3-FE35-2563-2827-96E4BD969581}"/>
              </a:ext>
            </a:extLst>
          </p:cNvPr>
          <p:cNvCxnSpPr>
            <a:cxnSpLocks/>
          </p:cNvCxnSpPr>
          <p:nvPr/>
        </p:nvCxnSpPr>
        <p:spPr bwMode="auto">
          <a:xfrm>
            <a:off x="10161119" y="2878927"/>
            <a:ext cx="0" cy="538179"/>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64" name="Can 63">
            <a:extLst>
              <a:ext uri="{FF2B5EF4-FFF2-40B4-BE49-F238E27FC236}">
                <a16:creationId xmlns:a16="http://schemas.microsoft.com/office/drawing/2014/main" id="{7033C718-F0F4-10B3-370B-6553DFB84B6E}"/>
              </a:ext>
            </a:extLst>
          </p:cNvPr>
          <p:cNvSpPr/>
          <p:nvPr/>
        </p:nvSpPr>
        <p:spPr bwMode="auto">
          <a:xfrm>
            <a:off x="9398190" y="3484332"/>
            <a:ext cx="1525859" cy="801063"/>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a:solidFill>
                  <a:srgbClr val="FFFFFF"/>
                </a:solidFill>
                <a:latin typeface="IBM Plex Sans Light"/>
              </a:rPr>
              <a:t>Distilled R1 Models</a:t>
            </a:r>
          </a:p>
        </p:txBody>
      </p:sp>
      <p:sp>
        <p:nvSpPr>
          <p:cNvPr id="67" name="Can 66">
            <a:extLst>
              <a:ext uri="{FF2B5EF4-FFF2-40B4-BE49-F238E27FC236}">
                <a16:creationId xmlns:a16="http://schemas.microsoft.com/office/drawing/2014/main" id="{6E678E16-76AF-BAD9-C062-7C583649F638}"/>
              </a:ext>
            </a:extLst>
          </p:cNvPr>
          <p:cNvSpPr/>
          <p:nvPr/>
        </p:nvSpPr>
        <p:spPr bwMode="auto">
          <a:xfrm>
            <a:off x="9185247" y="541771"/>
            <a:ext cx="1951744" cy="924996"/>
          </a:xfrm>
          <a:prstGeom prst="can">
            <a:avLst/>
          </a:prstGeom>
          <a:solidFill>
            <a:schemeClr val="bg1">
              <a:lumMod val="65000"/>
            </a:schemeClr>
          </a:solidFill>
          <a:ln w="9525">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1400" b="1" dirty="0" err="1">
                <a:solidFill>
                  <a:srgbClr val="FFFFFF"/>
                </a:solidFill>
                <a:latin typeface="IBM Plex Sans Light"/>
              </a:rPr>
              <a:t>Qwen</a:t>
            </a:r>
            <a:r>
              <a:rPr lang="en-US" sz="1400" b="1" dirty="0">
                <a:solidFill>
                  <a:srgbClr val="FFFFFF"/>
                </a:solidFill>
                <a:latin typeface="IBM Plex Sans Light"/>
              </a:rPr>
              <a:t> 1.5, 7, 14, 32b</a:t>
            </a:r>
          </a:p>
          <a:p>
            <a:pPr algn="ctr" defTabSz="457109" fontAlgn="base">
              <a:spcBef>
                <a:spcPct val="0"/>
              </a:spcBef>
              <a:spcAft>
                <a:spcPct val="0"/>
              </a:spcAft>
            </a:pPr>
            <a:r>
              <a:rPr lang="en-US" sz="1400" b="1" dirty="0">
                <a:solidFill>
                  <a:srgbClr val="FFFFFF"/>
                </a:solidFill>
                <a:latin typeface="IBM Plex Sans Light"/>
              </a:rPr>
              <a:t>Llama 8, 70b</a:t>
            </a:r>
          </a:p>
        </p:txBody>
      </p:sp>
      <p:cxnSp>
        <p:nvCxnSpPr>
          <p:cNvPr id="68" name="Straight Arrow Connector 67">
            <a:extLst>
              <a:ext uri="{FF2B5EF4-FFF2-40B4-BE49-F238E27FC236}">
                <a16:creationId xmlns:a16="http://schemas.microsoft.com/office/drawing/2014/main" id="{CDC4B2B0-1FCB-4741-CBCD-AF8D4663C45A}"/>
              </a:ext>
            </a:extLst>
          </p:cNvPr>
          <p:cNvCxnSpPr>
            <a:cxnSpLocks/>
          </p:cNvCxnSpPr>
          <p:nvPr/>
        </p:nvCxnSpPr>
        <p:spPr bwMode="auto">
          <a:xfrm>
            <a:off x="10161119" y="1629698"/>
            <a:ext cx="0" cy="495418"/>
          </a:xfrm>
          <a:prstGeom prst="straightConnector1">
            <a:avLst/>
          </a:prstGeom>
          <a:ln w="28575">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0084838-92B3-8202-4F6A-99C676F4342B}"/>
              </a:ext>
            </a:extLst>
          </p:cNvPr>
          <p:cNvCxnSpPr>
            <a:cxnSpLocks/>
          </p:cNvCxnSpPr>
          <p:nvPr/>
        </p:nvCxnSpPr>
        <p:spPr bwMode="auto">
          <a:xfrm>
            <a:off x="7951699" y="4362039"/>
            <a:ext cx="577580" cy="0"/>
          </a:xfrm>
          <a:prstGeom prst="line">
            <a:avLst/>
          </a:prstGeom>
          <a:ln w="28575">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A1B4023-CE74-BB89-3386-2AE1E935120B}"/>
              </a:ext>
            </a:extLst>
          </p:cNvPr>
          <p:cNvCxnSpPr>
            <a:cxnSpLocks/>
          </p:cNvCxnSpPr>
          <p:nvPr/>
        </p:nvCxnSpPr>
        <p:spPr bwMode="auto">
          <a:xfrm>
            <a:off x="8531371" y="2495923"/>
            <a:ext cx="0" cy="1881750"/>
          </a:xfrm>
          <a:prstGeom prst="line">
            <a:avLst/>
          </a:prstGeom>
          <a:ln w="28575">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261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CE2368-FCDE-6022-3C11-DAAC7E624230}"/>
              </a:ext>
            </a:extLst>
          </p:cNvPr>
          <p:cNvSpPr>
            <a:spLocks noGrp="1"/>
          </p:cNvSpPr>
          <p:nvPr>
            <p:ph type="body" sz="quarter" idx="11"/>
          </p:nvPr>
        </p:nvSpPr>
        <p:spPr>
          <a:xfrm>
            <a:off x="5604722" y="3827270"/>
            <a:ext cx="6131691" cy="2712872"/>
          </a:xfrm>
        </p:spPr>
        <p:txBody>
          <a:bodyPr/>
          <a:lstStyle/>
          <a:p>
            <a:pPr marL="742950" indent="-742950">
              <a:buFont typeface="+mj-lt"/>
              <a:buAutoNum type="arabicPeriod"/>
            </a:pPr>
            <a:r>
              <a:rPr lang="en-US" sz="3600" dirty="0"/>
              <a:t>Diverse data sources</a:t>
            </a:r>
          </a:p>
          <a:p>
            <a:pPr marL="742950" indent="-742950">
              <a:buFont typeface="+mj-lt"/>
              <a:buAutoNum type="arabicPeriod"/>
            </a:pPr>
            <a:r>
              <a:rPr lang="en-US" sz="3600" dirty="0"/>
              <a:t>Synthetic data generation</a:t>
            </a:r>
          </a:p>
          <a:p>
            <a:pPr marL="742950" indent="-742950">
              <a:buFont typeface="+mj-lt"/>
              <a:buAutoNum type="arabicPeriod"/>
            </a:pPr>
            <a:r>
              <a:rPr lang="en-US" sz="3600" dirty="0"/>
              <a:t>Trained Verifiers</a:t>
            </a:r>
          </a:p>
          <a:p>
            <a:pPr marL="742950" indent="-742950">
              <a:buFont typeface="+mj-lt"/>
              <a:buAutoNum type="arabicPeriod"/>
            </a:pPr>
            <a:r>
              <a:rPr lang="en-US" sz="3600" dirty="0"/>
              <a:t>Reinforcement Learning</a:t>
            </a:r>
          </a:p>
        </p:txBody>
      </p:sp>
      <p:grpSp>
        <p:nvGrpSpPr>
          <p:cNvPr id="43" name="Group 42">
            <a:extLst>
              <a:ext uri="{FF2B5EF4-FFF2-40B4-BE49-F238E27FC236}">
                <a16:creationId xmlns:a16="http://schemas.microsoft.com/office/drawing/2014/main" id="{64A1F3DE-0945-605C-53BC-A8D98B21DDB8}"/>
              </a:ext>
            </a:extLst>
          </p:cNvPr>
          <p:cNvGrpSpPr/>
          <p:nvPr/>
        </p:nvGrpSpPr>
        <p:grpSpPr>
          <a:xfrm>
            <a:off x="598534" y="675184"/>
            <a:ext cx="5595843" cy="3323610"/>
            <a:chOff x="67996" y="72003"/>
            <a:chExt cx="11281942" cy="6700828"/>
          </a:xfrm>
        </p:grpSpPr>
        <p:sp>
          <p:nvSpPr>
            <p:cNvPr id="7" name="Rounded Rectangle 6">
              <a:extLst>
                <a:ext uri="{FF2B5EF4-FFF2-40B4-BE49-F238E27FC236}">
                  <a16:creationId xmlns:a16="http://schemas.microsoft.com/office/drawing/2014/main" id="{79F1718C-8E42-00A6-847C-63AEE89119BF}"/>
                </a:ext>
              </a:extLst>
            </p:cNvPr>
            <p:cNvSpPr/>
            <p:nvPr/>
          </p:nvSpPr>
          <p:spPr bwMode="auto">
            <a:xfrm>
              <a:off x="2891226" y="1110130"/>
              <a:ext cx="2394460" cy="430831"/>
            </a:xfrm>
            <a:prstGeom prst="roundRect">
              <a:avLst/>
            </a:prstGeom>
            <a:solidFill>
              <a:srgbClr val="1192E8"/>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Fine-tune</a:t>
              </a:r>
            </a:p>
          </p:txBody>
        </p:sp>
        <p:sp>
          <p:nvSpPr>
            <p:cNvPr id="8" name="Rounded Rectangle 7">
              <a:extLst>
                <a:ext uri="{FF2B5EF4-FFF2-40B4-BE49-F238E27FC236}">
                  <a16:creationId xmlns:a16="http://schemas.microsoft.com/office/drawing/2014/main" id="{4F544FA8-0B5B-B8B9-655E-9F72A6075676}"/>
                </a:ext>
              </a:extLst>
            </p:cNvPr>
            <p:cNvSpPr/>
            <p:nvPr/>
          </p:nvSpPr>
          <p:spPr bwMode="auto">
            <a:xfrm>
              <a:off x="8972300" y="2178520"/>
              <a:ext cx="2377638" cy="476991"/>
            </a:xfrm>
            <a:prstGeom prst="roundRect">
              <a:avLst/>
            </a:prstGeom>
            <a:solidFill>
              <a:schemeClr val="accent2"/>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dirty="0">
                  <a:solidFill>
                    <a:srgbClr val="FFFFFF"/>
                  </a:solidFill>
                  <a:latin typeface="IBM Plex Sans Light"/>
                </a:rPr>
                <a:t>Fine-tune with Distillation</a:t>
              </a:r>
            </a:p>
          </p:txBody>
        </p:sp>
        <p:cxnSp>
          <p:nvCxnSpPr>
            <p:cNvPr id="9" name="Straight Arrow Connector 8">
              <a:extLst>
                <a:ext uri="{FF2B5EF4-FFF2-40B4-BE49-F238E27FC236}">
                  <a16:creationId xmlns:a16="http://schemas.microsoft.com/office/drawing/2014/main" id="{63BD8FD9-38E4-E472-777C-068B0B1159C5}"/>
                </a:ext>
              </a:extLst>
            </p:cNvPr>
            <p:cNvCxnSpPr>
              <a:cxnSpLocks/>
            </p:cNvCxnSpPr>
            <p:nvPr/>
          </p:nvCxnSpPr>
          <p:spPr bwMode="auto">
            <a:xfrm>
              <a:off x="4088456" y="688196"/>
              <a:ext cx="0" cy="368371"/>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75B7E9E-53EC-8568-C407-83B55E56C857}"/>
                </a:ext>
              </a:extLst>
            </p:cNvPr>
            <p:cNvCxnSpPr>
              <a:cxnSpLocks/>
            </p:cNvCxnSpPr>
            <p:nvPr/>
          </p:nvCxnSpPr>
          <p:spPr bwMode="auto">
            <a:xfrm>
              <a:off x="2073261" y="1394247"/>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0BAA5DA-91BB-255A-F821-245EFB74F8D4}"/>
                </a:ext>
              </a:extLst>
            </p:cNvPr>
            <p:cNvSpPr txBox="1"/>
            <p:nvPr/>
          </p:nvSpPr>
          <p:spPr>
            <a:xfrm>
              <a:off x="196462" y="1061757"/>
              <a:ext cx="1782023"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1000s of </a:t>
              </a:r>
              <a:r>
                <a:rPr lang="en-US" sz="600" kern="0" dirty="0" err="1">
                  <a:solidFill>
                    <a:srgbClr val="9F1853">
                      <a:lumMod val="60000"/>
                      <a:lumOff val="40000"/>
                    </a:srgbClr>
                  </a:solidFill>
                  <a:latin typeface="IBM Plex Sans Light"/>
                  <a:sym typeface="IBM Plex Sans Light"/>
                </a:rPr>
                <a:t>CoT</a:t>
              </a:r>
              <a:r>
                <a:rPr lang="en-US" sz="600" kern="0" dirty="0">
                  <a:solidFill>
                    <a:srgbClr val="9F1853">
                      <a:lumMod val="60000"/>
                      <a:lumOff val="40000"/>
                    </a:srgbClr>
                  </a:solidFill>
                  <a:latin typeface="IBM Plex Sans Light"/>
                  <a:sym typeface="IBM Plex Sans Light"/>
                </a:rPr>
                <a:t> examples with Human in the Loop Curation</a:t>
              </a:r>
            </a:p>
          </p:txBody>
        </p:sp>
        <p:sp>
          <p:nvSpPr>
            <p:cNvPr id="12" name="Can 11">
              <a:extLst>
                <a:ext uri="{FF2B5EF4-FFF2-40B4-BE49-F238E27FC236}">
                  <a16:creationId xmlns:a16="http://schemas.microsoft.com/office/drawing/2014/main" id="{A6C65A1A-5FA9-99CF-180C-286BF6469B51}"/>
                </a:ext>
              </a:extLst>
            </p:cNvPr>
            <p:cNvSpPr/>
            <p:nvPr/>
          </p:nvSpPr>
          <p:spPr bwMode="auto">
            <a:xfrm>
              <a:off x="3444851" y="72003"/>
              <a:ext cx="1287211" cy="535335"/>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DeepSeek-V3</a:t>
              </a:r>
            </a:p>
          </p:txBody>
        </p:sp>
        <p:cxnSp>
          <p:nvCxnSpPr>
            <p:cNvPr id="13" name="Straight Arrow Connector 12">
              <a:extLst>
                <a:ext uri="{FF2B5EF4-FFF2-40B4-BE49-F238E27FC236}">
                  <a16:creationId xmlns:a16="http://schemas.microsoft.com/office/drawing/2014/main" id="{A433EEB4-E36B-CF97-830F-6A99DA905160}"/>
                </a:ext>
              </a:extLst>
            </p:cNvPr>
            <p:cNvCxnSpPr>
              <a:cxnSpLocks/>
            </p:cNvCxnSpPr>
            <p:nvPr/>
          </p:nvCxnSpPr>
          <p:spPr bwMode="auto">
            <a:xfrm>
              <a:off x="4088456" y="1676939"/>
              <a:ext cx="0" cy="423234"/>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4" name="Rounded Rectangle 13">
              <a:extLst>
                <a:ext uri="{FF2B5EF4-FFF2-40B4-BE49-F238E27FC236}">
                  <a16:creationId xmlns:a16="http://schemas.microsoft.com/office/drawing/2014/main" id="{230A387B-046A-8236-D407-C39E7CDD3B53}"/>
                </a:ext>
              </a:extLst>
            </p:cNvPr>
            <p:cNvSpPr/>
            <p:nvPr/>
          </p:nvSpPr>
          <p:spPr bwMode="auto">
            <a:xfrm>
              <a:off x="2897567" y="2206842"/>
              <a:ext cx="2381779" cy="564106"/>
            </a:xfrm>
            <a:prstGeom prst="roundRect">
              <a:avLst/>
            </a:prstGeom>
            <a:solidFill>
              <a:schemeClr val="accent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GRPO with 2 rule-based rewards</a:t>
              </a:r>
            </a:p>
          </p:txBody>
        </p:sp>
        <p:sp>
          <p:nvSpPr>
            <p:cNvPr id="15" name="Rounded Rectangle 14">
              <a:extLst>
                <a:ext uri="{FF2B5EF4-FFF2-40B4-BE49-F238E27FC236}">
                  <a16:creationId xmlns:a16="http://schemas.microsoft.com/office/drawing/2014/main" id="{709E86B8-D03C-3886-A94D-DA58F9B5C7F2}"/>
                </a:ext>
              </a:extLst>
            </p:cNvPr>
            <p:cNvSpPr/>
            <p:nvPr/>
          </p:nvSpPr>
          <p:spPr bwMode="auto">
            <a:xfrm>
              <a:off x="2897567" y="4030600"/>
              <a:ext cx="2381779" cy="430831"/>
            </a:xfrm>
            <a:prstGeom prst="roundRect">
              <a:avLst/>
            </a:prstGeom>
            <a:solidFill>
              <a:srgbClr val="1192E8"/>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Fine-tune</a:t>
              </a:r>
            </a:p>
          </p:txBody>
        </p:sp>
        <p:cxnSp>
          <p:nvCxnSpPr>
            <p:cNvPr id="16" name="Straight Arrow Connector 15">
              <a:extLst>
                <a:ext uri="{FF2B5EF4-FFF2-40B4-BE49-F238E27FC236}">
                  <a16:creationId xmlns:a16="http://schemas.microsoft.com/office/drawing/2014/main" id="{E098F40A-6031-F448-509C-9A13C27C3614}"/>
                </a:ext>
              </a:extLst>
            </p:cNvPr>
            <p:cNvCxnSpPr>
              <a:cxnSpLocks/>
            </p:cNvCxnSpPr>
            <p:nvPr/>
          </p:nvCxnSpPr>
          <p:spPr bwMode="auto">
            <a:xfrm>
              <a:off x="4088456" y="2864719"/>
              <a:ext cx="0" cy="990837"/>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B625CDB-1E96-F3CD-0AF3-E1241BC3583D}"/>
                </a:ext>
              </a:extLst>
            </p:cNvPr>
            <p:cNvCxnSpPr>
              <a:cxnSpLocks/>
            </p:cNvCxnSpPr>
            <p:nvPr/>
          </p:nvCxnSpPr>
          <p:spPr bwMode="auto">
            <a:xfrm>
              <a:off x="2073261" y="2494918"/>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A4DF513-A4CD-8573-B40E-DC88DA85FB5D}"/>
                </a:ext>
              </a:extLst>
            </p:cNvPr>
            <p:cNvSpPr txBox="1"/>
            <p:nvPr/>
          </p:nvSpPr>
          <p:spPr>
            <a:xfrm>
              <a:off x="196462" y="2272212"/>
              <a:ext cx="1782023"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Reasoning: ~144k </a:t>
              </a:r>
              <a:r>
                <a:rPr lang="en-US" sz="600" kern="0" dirty="0" err="1">
                  <a:solidFill>
                    <a:srgbClr val="9F1853">
                      <a:lumMod val="60000"/>
                      <a:lumOff val="40000"/>
                    </a:srgbClr>
                  </a:solidFill>
                  <a:latin typeface="IBM Plex Sans Light"/>
                  <a:sym typeface="IBM Plex Sans Light"/>
                </a:rPr>
                <a:t>CoT</a:t>
              </a:r>
              <a:br>
                <a:rPr lang="en-US" sz="600" kern="0" dirty="0">
                  <a:solidFill>
                    <a:srgbClr val="9F1853">
                      <a:lumMod val="60000"/>
                      <a:lumOff val="40000"/>
                    </a:srgbClr>
                  </a:solidFill>
                  <a:latin typeface="IBM Plex Sans Light"/>
                  <a:sym typeface="IBM Plex Sans Light"/>
                </a:rPr>
              </a:br>
              <a:r>
                <a:rPr lang="en-US" sz="600" kern="0" dirty="0">
                  <a:solidFill>
                    <a:srgbClr val="9F1853">
                      <a:lumMod val="60000"/>
                      <a:lumOff val="40000"/>
                    </a:srgbClr>
                  </a:solidFill>
                  <a:latin typeface="IBM Plex Sans Light"/>
                  <a:sym typeface="IBM Plex Sans Light"/>
                </a:rPr>
                <a:t>GSM8K, MATH, </a:t>
              </a:r>
              <a:r>
                <a:rPr lang="en-US" sz="600" kern="0" dirty="0" err="1">
                  <a:solidFill>
                    <a:srgbClr val="9F1853">
                      <a:lumMod val="60000"/>
                      <a:lumOff val="40000"/>
                    </a:srgbClr>
                  </a:solidFill>
                  <a:latin typeface="IBM Plex Sans Light"/>
                  <a:sym typeface="IBM Plex Sans Light"/>
                </a:rPr>
                <a:t>etc</a:t>
              </a:r>
              <a:endParaRPr lang="en-US" sz="600" kern="0" dirty="0">
                <a:solidFill>
                  <a:srgbClr val="9F1853">
                    <a:lumMod val="60000"/>
                    <a:lumOff val="40000"/>
                  </a:srgbClr>
                </a:solidFill>
                <a:latin typeface="IBM Plex Sans Light"/>
                <a:sym typeface="IBM Plex Sans Light"/>
              </a:endParaRPr>
            </a:p>
          </p:txBody>
        </p:sp>
        <p:sp>
          <p:nvSpPr>
            <p:cNvPr id="19" name="TextBox 18">
              <a:extLst>
                <a:ext uri="{FF2B5EF4-FFF2-40B4-BE49-F238E27FC236}">
                  <a16:creationId xmlns:a16="http://schemas.microsoft.com/office/drawing/2014/main" id="{03BE224F-BB06-F113-6407-40728A8DFBF7}"/>
                </a:ext>
              </a:extLst>
            </p:cNvPr>
            <p:cNvSpPr txBox="1"/>
            <p:nvPr/>
          </p:nvSpPr>
          <p:spPr>
            <a:xfrm>
              <a:off x="4225657" y="1666424"/>
              <a:ext cx="106002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Good model to start RL</a:t>
              </a:r>
            </a:p>
          </p:txBody>
        </p:sp>
        <p:sp>
          <p:nvSpPr>
            <p:cNvPr id="20" name="TextBox 19">
              <a:extLst>
                <a:ext uri="{FF2B5EF4-FFF2-40B4-BE49-F238E27FC236}">
                  <a16:creationId xmlns:a16="http://schemas.microsoft.com/office/drawing/2014/main" id="{CD6D8DD3-FA76-BCAD-524D-3F6E3A611902}"/>
                </a:ext>
              </a:extLst>
            </p:cNvPr>
            <p:cNvSpPr txBox="1"/>
            <p:nvPr/>
          </p:nvSpPr>
          <p:spPr>
            <a:xfrm>
              <a:off x="4260820" y="3129094"/>
              <a:ext cx="1657311"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Stronger reasoning, weaker general capabilities</a:t>
              </a:r>
            </a:p>
          </p:txBody>
        </p:sp>
        <p:sp>
          <p:nvSpPr>
            <p:cNvPr id="21" name="Rounded Rectangle 20">
              <a:extLst>
                <a:ext uri="{FF2B5EF4-FFF2-40B4-BE49-F238E27FC236}">
                  <a16:creationId xmlns:a16="http://schemas.microsoft.com/office/drawing/2014/main" id="{17A6C8BC-8F34-78A5-BDFF-31CEE056347A}"/>
                </a:ext>
              </a:extLst>
            </p:cNvPr>
            <p:cNvSpPr/>
            <p:nvPr/>
          </p:nvSpPr>
          <p:spPr bwMode="auto">
            <a:xfrm>
              <a:off x="2893426" y="5175634"/>
              <a:ext cx="2381779" cy="564106"/>
            </a:xfrm>
            <a:prstGeom prst="roundRect">
              <a:avLst/>
            </a:prstGeom>
            <a:solidFill>
              <a:schemeClr val="accent4"/>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GRPO with rule-based and RM for non-reasoning</a:t>
              </a:r>
            </a:p>
          </p:txBody>
        </p:sp>
        <p:cxnSp>
          <p:nvCxnSpPr>
            <p:cNvPr id="22" name="Straight Arrow Connector 21">
              <a:extLst>
                <a:ext uri="{FF2B5EF4-FFF2-40B4-BE49-F238E27FC236}">
                  <a16:creationId xmlns:a16="http://schemas.microsoft.com/office/drawing/2014/main" id="{9E7C7F79-31C3-510D-F516-76374A42B50D}"/>
                </a:ext>
              </a:extLst>
            </p:cNvPr>
            <p:cNvCxnSpPr>
              <a:cxnSpLocks/>
            </p:cNvCxnSpPr>
            <p:nvPr/>
          </p:nvCxnSpPr>
          <p:spPr bwMode="auto">
            <a:xfrm>
              <a:off x="4088456" y="4617383"/>
              <a:ext cx="0" cy="461999"/>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4837527-3C33-55AE-8430-AA69D3F1F3E1}"/>
                </a:ext>
              </a:extLst>
            </p:cNvPr>
            <p:cNvSpPr txBox="1"/>
            <p:nvPr/>
          </p:nvSpPr>
          <p:spPr>
            <a:xfrm>
              <a:off x="4264840" y="4609367"/>
              <a:ext cx="2381780"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Stronger reasoning, restored general capabilities</a:t>
              </a:r>
            </a:p>
          </p:txBody>
        </p:sp>
        <p:cxnSp>
          <p:nvCxnSpPr>
            <p:cNvPr id="24" name="Straight Arrow Connector 23">
              <a:extLst>
                <a:ext uri="{FF2B5EF4-FFF2-40B4-BE49-F238E27FC236}">
                  <a16:creationId xmlns:a16="http://schemas.microsoft.com/office/drawing/2014/main" id="{EDDBCD35-7569-04E4-209E-84DD971C1A9F}"/>
                </a:ext>
              </a:extLst>
            </p:cNvPr>
            <p:cNvCxnSpPr>
              <a:cxnSpLocks/>
            </p:cNvCxnSpPr>
            <p:nvPr/>
          </p:nvCxnSpPr>
          <p:spPr bwMode="auto">
            <a:xfrm>
              <a:off x="4088456" y="5801900"/>
              <a:ext cx="0" cy="368371"/>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25" name="Can 24">
              <a:extLst>
                <a:ext uri="{FF2B5EF4-FFF2-40B4-BE49-F238E27FC236}">
                  <a16:creationId xmlns:a16="http://schemas.microsoft.com/office/drawing/2014/main" id="{3A43C942-E529-86FC-4BEE-D7B677CA8C80}"/>
                </a:ext>
              </a:extLst>
            </p:cNvPr>
            <p:cNvSpPr/>
            <p:nvPr/>
          </p:nvSpPr>
          <p:spPr bwMode="auto">
            <a:xfrm>
              <a:off x="3444851" y="6237496"/>
              <a:ext cx="1287211" cy="535335"/>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DeepSeek-R1</a:t>
              </a:r>
            </a:p>
          </p:txBody>
        </p:sp>
        <p:sp>
          <p:nvSpPr>
            <p:cNvPr id="26" name="TextBox 25">
              <a:extLst>
                <a:ext uri="{FF2B5EF4-FFF2-40B4-BE49-F238E27FC236}">
                  <a16:creationId xmlns:a16="http://schemas.microsoft.com/office/drawing/2014/main" id="{1AF1AEF0-ADAE-1394-9BD1-1C58B5325F12}"/>
                </a:ext>
              </a:extLst>
            </p:cNvPr>
            <p:cNvSpPr txBox="1"/>
            <p:nvPr/>
          </p:nvSpPr>
          <p:spPr>
            <a:xfrm>
              <a:off x="4859205" y="6131966"/>
              <a:ext cx="1898446" cy="590102"/>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FFFFFF">
                      <a:lumMod val="50000"/>
                    </a:srgbClr>
                  </a:solidFill>
                  <a:latin typeface="IBM Plex Sans Light"/>
                  <a:sym typeface="IBM Plex Sans Light"/>
                </a:rPr>
                <a:t>Reasoning while prioritizing helpfulness and harmlessness</a:t>
              </a:r>
            </a:p>
          </p:txBody>
        </p:sp>
        <p:sp>
          <p:nvSpPr>
            <p:cNvPr id="27" name="TextBox 26">
              <a:extLst>
                <a:ext uri="{FF2B5EF4-FFF2-40B4-BE49-F238E27FC236}">
                  <a16:creationId xmlns:a16="http://schemas.microsoft.com/office/drawing/2014/main" id="{01FB9A99-5A04-9F2D-7C52-5EC53AB33A80}"/>
                </a:ext>
              </a:extLst>
            </p:cNvPr>
            <p:cNvSpPr txBox="1"/>
            <p:nvPr/>
          </p:nvSpPr>
          <p:spPr>
            <a:xfrm>
              <a:off x="6429490" y="4013929"/>
              <a:ext cx="139059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9F1853">
                      <a:lumMod val="60000"/>
                      <a:lumOff val="40000"/>
                    </a:srgbClr>
                  </a:solidFill>
                  <a:latin typeface="IBM Plex Sans Light"/>
                  <a:sym typeface="IBM Plex Sans Light"/>
                </a:rPr>
                <a:t>~600k quality reasoning traces</a:t>
              </a:r>
            </a:p>
          </p:txBody>
        </p:sp>
        <p:sp>
          <p:nvSpPr>
            <p:cNvPr id="28" name="TextBox 27">
              <a:extLst>
                <a:ext uri="{FF2B5EF4-FFF2-40B4-BE49-F238E27FC236}">
                  <a16:creationId xmlns:a16="http://schemas.microsoft.com/office/drawing/2014/main" id="{70866681-B781-C8B5-B581-CBBE329DDEC7}"/>
                </a:ext>
              </a:extLst>
            </p:cNvPr>
            <p:cNvSpPr txBox="1"/>
            <p:nvPr/>
          </p:nvSpPr>
          <p:spPr>
            <a:xfrm>
              <a:off x="67996" y="4030026"/>
              <a:ext cx="1910489"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~200k non-reasoning examples (writing, QA)</a:t>
              </a:r>
            </a:p>
          </p:txBody>
        </p:sp>
        <p:cxnSp>
          <p:nvCxnSpPr>
            <p:cNvPr id="29" name="Straight Arrow Connector 28">
              <a:extLst>
                <a:ext uri="{FF2B5EF4-FFF2-40B4-BE49-F238E27FC236}">
                  <a16:creationId xmlns:a16="http://schemas.microsoft.com/office/drawing/2014/main" id="{4391E45A-650A-F1B8-20D5-76457E8C64D6}"/>
                </a:ext>
              </a:extLst>
            </p:cNvPr>
            <p:cNvCxnSpPr>
              <a:cxnSpLocks/>
            </p:cNvCxnSpPr>
            <p:nvPr/>
          </p:nvCxnSpPr>
          <p:spPr bwMode="auto">
            <a:xfrm>
              <a:off x="2015987" y="4264554"/>
              <a:ext cx="774860" cy="9735"/>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C0A2C75-F572-328B-7BFD-1B24E28A9DD5}"/>
                </a:ext>
              </a:extLst>
            </p:cNvPr>
            <p:cNvCxnSpPr>
              <a:cxnSpLocks/>
            </p:cNvCxnSpPr>
            <p:nvPr/>
          </p:nvCxnSpPr>
          <p:spPr bwMode="auto">
            <a:xfrm>
              <a:off x="2073261" y="5482439"/>
              <a:ext cx="707848" cy="0"/>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07327C8-3FA1-55DE-1406-8DA67E116809}"/>
                </a:ext>
              </a:extLst>
            </p:cNvPr>
            <p:cNvSpPr txBox="1"/>
            <p:nvPr/>
          </p:nvSpPr>
          <p:spPr>
            <a:xfrm>
              <a:off x="196462" y="5259733"/>
              <a:ext cx="1782023" cy="3934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r" defTabSz="1218956">
                <a:spcBef>
                  <a:spcPts val="1450"/>
                </a:spcBef>
                <a:buSzPct val="100000"/>
              </a:pPr>
              <a:r>
                <a:rPr lang="en-US" sz="600" kern="0" dirty="0">
                  <a:solidFill>
                    <a:srgbClr val="9F1853">
                      <a:lumMod val="60000"/>
                      <a:lumOff val="40000"/>
                    </a:srgbClr>
                  </a:solidFill>
                  <a:latin typeface="IBM Plex Sans Light"/>
                  <a:sym typeface="IBM Plex Sans Light"/>
                </a:rPr>
                <a:t>Reasoning + General: Mix of data types</a:t>
              </a:r>
            </a:p>
          </p:txBody>
        </p:sp>
        <p:cxnSp>
          <p:nvCxnSpPr>
            <p:cNvPr id="32" name="Straight Arrow Connector 31">
              <a:extLst>
                <a:ext uri="{FF2B5EF4-FFF2-40B4-BE49-F238E27FC236}">
                  <a16:creationId xmlns:a16="http://schemas.microsoft.com/office/drawing/2014/main" id="{DD97C0E0-4CED-7ACE-DB2A-436264FD82EF}"/>
                </a:ext>
              </a:extLst>
            </p:cNvPr>
            <p:cNvCxnSpPr>
              <a:cxnSpLocks/>
            </p:cNvCxnSpPr>
            <p:nvPr/>
          </p:nvCxnSpPr>
          <p:spPr bwMode="auto">
            <a:xfrm rot="10800000">
              <a:off x="5385935" y="4270415"/>
              <a:ext cx="774860" cy="9735"/>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D37384F-CE7F-4226-50C2-F2E216DCB25D}"/>
                </a:ext>
              </a:extLst>
            </p:cNvPr>
            <p:cNvCxnSpPr>
              <a:cxnSpLocks/>
            </p:cNvCxnSpPr>
            <p:nvPr/>
          </p:nvCxnSpPr>
          <p:spPr bwMode="auto">
            <a:xfrm>
              <a:off x="6984713" y="2977720"/>
              <a:ext cx="0" cy="926232"/>
            </a:xfrm>
            <a:prstGeom prst="straightConnector1">
              <a:avLst/>
            </a:prstGeom>
            <a:ln w="12700">
              <a:solidFill>
                <a:schemeClr val="accent5">
                  <a:lumMod val="60000"/>
                  <a:lumOff val="4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179BF22E-9FF4-3134-21BC-ABD32AF9FBF3}"/>
                </a:ext>
              </a:extLst>
            </p:cNvPr>
            <p:cNvCxnSpPr/>
            <p:nvPr/>
          </p:nvCxnSpPr>
          <p:spPr bwMode="auto">
            <a:xfrm>
              <a:off x="4088457" y="2989442"/>
              <a:ext cx="2909309" cy="0"/>
            </a:xfrm>
            <a:prstGeom prst="line">
              <a:avLst/>
            </a:prstGeom>
            <a:ln w="12700">
              <a:solidFill>
                <a:schemeClr val="accent5">
                  <a:lumMod val="60000"/>
                  <a:lumOff val="4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DF07ABC-7381-3B3E-765D-EDBFD07B3E01}"/>
                </a:ext>
              </a:extLst>
            </p:cNvPr>
            <p:cNvSpPr txBox="1"/>
            <p:nvPr/>
          </p:nvSpPr>
          <p:spPr>
            <a:xfrm>
              <a:off x="6429490" y="2742084"/>
              <a:ext cx="554591" cy="19670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defTabSz="1218956">
                <a:spcBef>
                  <a:spcPts val="1450"/>
                </a:spcBef>
                <a:buSzPct val="100000"/>
              </a:pPr>
              <a:r>
                <a:rPr lang="en-US" sz="600" kern="0" dirty="0">
                  <a:solidFill>
                    <a:srgbClr val="9F1853">
                      <a:lumMod val="60000"/>
                      <a:lumOff val="40000"/>
                    </a:srgbClr>
                  </a:solidFill>
                  <a:latin typeface="IBM Plex Sans Light"/>
                  <a:sym typeface="IBM Plex Sans Light"/>
                </a:rPr>
                <a:t>Filter</a:t>
              </a:r>
            </a:p>
          </p:txBody>
        </p:sp>
        <p:cxnSp>
          <p:nvCxnSpPr>
            <p:cNvPr id="36" name="Straight Arrow Connector 35">
              <a:extLst>
                <a:ext uri="{FF2B5EF4-FFF2-40B4-BE49-F238E27FC236}">
                  <a16:creationId xmlns:a16="http://schemas.microsoft.com/office/drawing/2014/main" id="{6826CCA2-C0C1-4504-5E00-FDFD6B50C450}"/>
                </a:ext>
              </a:extLst>
            </p:cNvPr>
            <p:cNvCxnSpPr>
              <a:cxnSpLocks/>
            </p:cNvCxnSpPr>
            <p:nvPr/>
          </p:nvCxnSpPr>
          <p:spPr bwMode="auto">
            <a:xfrm>
              <a:off x="8529279" y="2414035"/>
              <a:ext cx="443021" cy="0"/>
            </a:xfrm>
            <a:prstGeom prst="straightConnector1">
              <a:avLst/>
            </a:prstGeom>
            <a:ln w="12700">
              <a:solidFill>
                <a:schemeClr val="accent2"/>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6B7C68C-52A5-E37B-DB26-94EE6E1FE2CB}"/>
                </a:ext>
              </a:extLst>
            </p:cNvPr>
            <p:cNvCxnSpPr>
              <a:cxnSpLocks/>
            </p:cNvCxnSpPr>
            <p:nvPr/>
          </p:nvCxnSpPr>
          <p:spPr bwMode="auto">
            <a:xfrm>
              <a:off x="10161119" y="2797039"/>
              <a:ext cx="0" cy="538179"/>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sp>
          <p:nvSpPr>
            <p:cNvPr id="38" name="Can 37">
              <a:extLst>
                <a:ext uri="{FF2B5EF4-FFF2-40B4-BE49-F238E27FC236}">
                  <a16:creationId xmlns:a16="http://schemas.microsoft.com/office/drawing/2014/main" id="{CDF76D56-2ECA-ADD2-47EA-BE3F39558017}"/>
                </a:ext>
              </a:extLst>
            </p:cNvPr>
            <p:cNvSpPr/>
            <p:nvPr/>
          </p:nvSpPr>
          <p:spPr bwMode="auto">
            <a:xfrm>
              <a:off x="9398190" y="3402444"/>
              <a:ext cx="1525859" cy="801063"/>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a:solidFill>
                    <a:srgbClr val="FFFFFF"/>
                  </a:solidFill>
                  <a:latin typeface="IBM Plex Sans Light"/>
                </a:rPr>
                <a:t>Distilled R1 Models</a:t>
              </a:r>
            </a:p>
          </p:txBody>
        </p:sp>
        <p:sp>
          <p:nvSpPr>
            <p:cNvPr id="39" name="Can 38">
              <a:extLst>
                <a:ext uri="{FF2B5EF4-FFF2-40B4-BE49-F238E27FC236}">
                  <a16:creationId xmlns:a16="http://schemas.microsoft.com/office/drawing/2014/main" id="{507C98B2-FD6F-C976-C378-C6A0B847329D}"/>
                </a:ext>
              </a:extLst>
            </p:cNvPr>
            <p:cNvSpPr/>
            <p:nvPr/>
          </p:nvSpPr>
          <p:spPr bwMode="auto">
            <a:xfrm>
              <a:off x="9185247" y="459883"/>
              <a:ext cx="1951744" cy="924996"/>
            </a:xfrm>
            <a:prstGeom prst="can">
              <a:avLst/>
            </a:prstGeom>
            <a:solidFill>
              <a:schemeClr val="bg1">
                <a:lumMod val="65000"/>
              </a:schemeClr>
            </a:solidFill>
            <a:ln w="1270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600" b="1" dirty="0" err="1">
                  <a:solidFill>
                    <a:srgbClr val="FFFFFF"/>
                  </a:solidFill>
                  <a:latin typeface="IBM Plex Sans Light"/>
                </a:rPr>
                <a:t>Qwen</a:t>
              </a:r>
              <a:r>
                <a:rPr lang="en-US" sz="600" b="1" dirty="0">
                  <a:solidFill>
                    <a:srgbClr val="FFFFFF"/>
                  </a:solidFill>
                  <a:latin typeface="IBM Plex Sans Light"/>
                </a:rPr>
                <a:t> 1.5, 7, 14, 32b</a:t>
              </a:r>
            </a:p>
            <a:p>
              <a:pPr algn="ctr" defTabSz="457109" fontAlgn="base">
                <a:spcBef>
                  <a:spcPct val="0"/>
                </a:spcBef>
                <a:spcAft>
                  <a:spcPct val="0"/>
                </a:spcAft>
              </a:pPr>
              <a:r>
                <a:rPr lang="en-US" sz="600" b="1" dirty="0">
                  <a:solidFill>
                    <a:srgbClr val="FFFFFF"/>
                  </a:solidFill>
                  <a:latin typeface="IBM Plex Sans Light"/>
                </a:rPr>
                <a:t>Llama 8, 70b</a:t>
              </a:r>
            </a:p>
          </p:txBody>
        </p:sp>
        <p:cxnSp>
          <p:nvCxnSpPr>
            <p:cNvPr id="40" name="Straight Arrow Connector 39">
              <a:extLst>
                <a:ext uri="{FF2B5EF4-FFF2-40B4-BE49-F238E27FC236}">
                  <a16:creationId xmlns:a16="http://schemas.microsoft.com/office/drawing/2014/main" id="{C7CAD2C2-9772-97B0-8444-F3DB88582356}"/>
                </a:ext>
              </a:extLst>
            </p:cNvPr>
            <p:cNvCxnSpPr>
              <a:cxnSpLocks/>
            </p:cNvCxnSpPr>
            <p:nvPr/>
          </p:nvCxnSpPr>
          <p:spPr bwMode="auto">
            <a:xfrm>
              <a:off x="10161119" y="1547810"/>
              <a:ext cx="0" cy="495418"/>
            </a:xfrm>
            <a:prstGeom prst="straightConnector1">
              <a:avLst/>
            </a:prstGeom>
            <a:ln w="12700">
              <a:solidFill>
                <a:schemeClr val="bg1">
                  <a:lumMod val="50000"/>
                </a:schemeClr>
              </a:solidFill>
              <a:headEnd type="none" w="med" len="med"/>
              <a:tailEnd type="arrow" w="lg" len="lg"/>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5EF87A8-1783-F944-E7E5-8F4392FC75EF}"/>
                </a:ext>
              </a:extLst>
            </p:cNvPr>
            <p:cNvCxnSpPr>
              <a:cxnSpLocks/>
            </p:cNvCxnSpPr>
            <p:nvPr/>
          </p:nvCxnSpPr>
          <p:spPr bwMode="auto">
            <a:xfrm>
              <a:off x="7951699" y="4280151"/>
              <a:ext cx="577580" cy="0"/>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1A1678C-0AC2-7DF0-4C2F-29F05E060EC1}"/>
                </a:ext>
              </a:extLst>
            </p:cNvPr>
            <p:cNvCxnSpPr>
              <a:cxnSpLocks/>
            </p:cNvCxnSpPr>
            <p:nvPr/>
          </p:nvCxnSpPr>
          <p:spPr bwMode="auto">
            <a:xfrm>
              <a:off x="8531371" y="2414035"/>
              <a:ext cx="0" cy="1881750"/>
            </a:xfrm>
            <a:prstGeom prst="line">
              <a:avLst/>
            </a:prstGeom>
            <a:ln w="12700">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50000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66FC1-8A72-EF8F-7A4C-EF8606D55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6A43D-80F6-9CA7-13BA-B8F7B96FAC56}"/>
              </a:ext>
            </a:extLst>
          </p:cNvPr>
          <p:cNvSpPr>
            <a:spLocks noGrp="1"/>
          </p:cNvSpPr>
          <p:nvPr>
            <p:ph type="ctrTitle"/>
          </p:nvPr>
        </p:nvSpPr>
        <p:spPr>
          <a:xfrm>
            <a:off x="836139" y="277792"/>
            <a:ext cx="10636993" cy="1310919"/>
          </a:xfrm>
        </p:spPr>
        <p:txBody>
          <a:bodyPr>
            <a:normAutofit/>
          </a:bodyPr>
          <a:lstStyle/>
          <a:p>
            <a:pPr algn="l"/>
            <a:r>
              <a:rPr lang="en-US" sz="6700" dirty="0">
                <a:solidFill>
                  <a:schemeClr val="accent1"/>
                </a:solidFill>
              </a:rPr>
              <a:t>So, LLMs can do it All </a:t>
            </a:r>
            <a:endParaRPr lang="en-US" sz="5400" dirty="0">
              <a:solidFill>
                <a:schemeClr val="bg1">
                  <a:lumMod val="50000"/>
                </a:schemeClr>
              </a:solidFill>
            </a:endParaRPr>
          </a:p>
        </p:txBody>
      </p:sp>
      <p:grpSp>
        <p:nvGrpSpPr>
          <p:cNvPr id="13" name="Group 12">
            <a:extLst>
              <a:ext uri="{FF2B5EF4-FFF2-40B4-BE49-F238E27FC236}">
                <a16:creationId xmlns:a16="http://schemas.microsoft.com/office/drawing/2014/main" id="{A9F927FB-E13B-E8DB-76F9-0ABA1C2A2B7F}"/>
              </a:ext>
            </a:extLst>
          </p:cNvPr>
          <p:cNvGrpSpPr/>
          <p:nvPr/>
        </p:nvGrpSpPr>
        <p:grpSpPr>
          <a:xfrm>
            <a:off x="716649" y="1738801"/>
            <a:ext cx="8352529" cy="4413678"/>
            <a:chOff x="528391" y="1501946"/>
            <a:chExt cx="8352529" cy="4413678"/>
          </a:xfrm>
        </p:grpSpPr>
        <p:pic>
          <p:nvPicPr>
            <p:cNvPr id="3" name="Picture 2" descr="A comic book explosion with yellow and red text&#10;&#10;AI-generated content may be incorrect.">
              <a:extLst>
                <a:ext uri="{FF2B5EF4-FFF2-40B4-BE49-F238E27FC236}">
                  <a16:creationId xmlns:a16="http://schemas.microsoft.com/office/drawing/2014/main" id="{5C5E4A31-C962-7ED3-F100-491B6B6BF4E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35565" y="1501946"/>
              <a:ext cx="2845355" cy="2547270"/>
            </a:xfrm>
            <a:prstGeom prst="rect">
              <a:avLst/>
            </a:prstGeom>
          </p:spPr>
        </p:pic>
        <p:grpSp>
          <p:nvGrpSpPr>
            <p:cNvPr id="9" name="Group 8">
              <a:extLst>
                <a:ext uri="{FF2B5EF4-FFF2-40B4-BE49-F238E27FC236}">
                  <a16:creationId xmlns:a16="http://schemas.microsoft.com/office/drawing/2014/main" id="{AE8F8024-0DD8-7A29-49C9-CB39D3AFFE14}"/>
                </a:ext>
              </a:extLst>
            </p:cNvPr>
            <p:cNvGrpSpPr/>
            <p:nvPr/>
          </p:nvGrpSpPr>
          <p:grpSpPr>
            <a:xfrm>
              <a:off x="528391" y="4049219"/>
              <a:ext cx="7577466" cy="1866405"/>
              <a:chOff x="9355514" y="3563911"/>
              <a:chExt cx="5880014" cy="1448305"/>
            </a:xfrm>
          </p:grpSpPr>
          <p:pic>
            <p:nvPicPr>
              <p:cNvPr id="1026" name="Picture 2" descr="say RIP (Rest in Peace ...">
                <a:extLst>
                  <a:ext uri="{FF2B5EF4-FFF2-40B4-BE49-F238E27FC236}">
                    <a16:creationId xmlns:a16="http://schemas.microsoft.com/office/drawing/2014/main" id="{4A9D0849-C72A-D77F-EB40-278A12FD3347}"/>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355514" y="3563911"/>
                <a:ext cx="1454770" cy="14483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5153F6-FA2C-18D2-B6E5-C75240E8FCCF}"/>
                  </a:ext>
                </a:extLst>
              </p:cNvPr>
              <p:cNvSpPr txBox="1"/>
              <p:nvPr/>
            </p:nvSpPr>
            <p:spPr>
              <a:xfrm>
                <a:off x="10828849" y="3977976"/>
                <a:ext cx="4406679" cy="501544"/>
              </a:xfrm>
              <a:prstGeom prst="rect">
                <a:avLst/>
              </a:prstGeom>
              <a:noFill/>
            </p:spPr>
            <p:txBody>
              <a:bodyPr wrap="square">
                <a:spAutoFit/>
              </a:bodyPr>
              <a:lstStyle/>
              <a:p>
                <a:r>
                  <a:rPr lang="en-US" sz="3600" dirty="0">
                    <a:solidFill>
                      <a:schemeClr val="bg1">
                        <a:lumMod val="50000"/>
                      </a:schemeClr>
                    </a:solidFill>
                    <a:latin typeface="IBM Plex Mono Light" panose="020B0409050203000203" pitchFamily="49" charset="77"/>
                  </a:rPr>
                  <a:t>Neuro-Symbolic AI</a:t>
                </a:r>
                <a:endParaRPr lang="en-US" sz="3600" dirty="0">
                  <a:latin typeface="IBM Plex Mono Light" panose="020B0409050203000203" pitchFamily="49" charset="77"/>
                </a:endParaRPr>
              </a:p>
            </p:txBody>
          </p:sp>
        </p:grpSp>
      </p:grpSp>
      <p:sp>
        <p:nvSpPr>
          <p:cNvPr id="11" name="TextBox 10">
            <a:extLst>
              <a:ext uri="{FF2B5EF4-FFF2-40B4-BE49-F238E27FC236}">
                <a16:creationId xmlns:a16="http://schemas.microsoft.com/office/drawing/2014/main" id="{395AE88A-F738-F0DD-C75D-BF7A58A60563}"/>
              </a:ext>
            </a:extLst>
          </p:cNvPr>
          <p:cNvSpPr txBox="1"/>
          <p:nvPr/>
        </p:nvSpPr>
        <p:spPr>
          <a:xfrm>
            <a:off x="6115539" y="5915620"/>
            <a:ext cx="6099716" cy="923330"/>
          </a:xfrm>
          <a:prstGeom prst="rect">
            <a:avLst/>
          </a:prstGeom>
          <a:noFill/>
        </p:spPr>
        <p:txBody>
          <a:bodyPr wrap="square">
            <a:spAutoFit/>
          </a:bodyPr>
          <a:lstStyle/>
          <a:p>
            <a:pPr algn="r"/>
            <a:r>
              <a:rPr lang="en-US" dirty="0">
                <a:solidFill>
                  <a:schemeClr val="bg1">
                    <a:lumMod val="75000"/>
                  </a:schemeClr>
                </a:solidFill>
              </a:rPr>
              <a:t>Slides in this section are inspired by talks in </a:t>
            </a:r>
          </a:p>
          <a:p>
            <a:pPr algn="r"/>
            <a:r>
              <a:rPr lang="en-US" b="1" dirty="0">
                <a:solidFill>
                  <a:schemeClr val="bg1">
                    <a:lumMod val="75000"/>
                  </a:schemeClr>
                </a:solidFill>
              </a:rPr>
              <a:t>3</a:t>
            </a:r>
            <a:r>
              <a:rPr lang="en-US" b="1" baseline="30000" dirty="0">
                <a:solidFill>
                  <a:schemeClr val="bg1">
                    <a:lumMod val="75000"/>
                  </a:schemeClr>
                </a:solidFill>
              </a:rPr>
              <a:t>rd</a:t>
            </a:r>
            <a:r>
              <a:rPr lang="en-US" b="1" dirty="0">
                <a:solidFill>
                  <a:schemeClr val="bg1">
                    <a:lumMod val="75000"/>
                  </a:schemeClr>
                </a:solidFill>
              </a:rPr>
              <a:t> Neuro-Symbolic AI Summer School (NSSS 2024)</a:t>
            </a:r>
          </a:p>
          <a:p>
            <a:pPr algn="r"/>
            <a:r>
              <a:rPr lang="en-US" dirty="0">
                <a:solidFill>
                  <a:schemeClr val="bg1">
                    <a:lumMod val="75000"/>
                  </a:schemeClr>
                </a:solidFill>
                <a:hlinkClick r:id="rId4">
                  <a:extLst>
                    <a:ext uri="{A12FA001-AC4F-418D-AE19-62706E023703}">
                      <ahyp:hlinkClr xmlns:ahyp="http://schemas.microsoft.com/office/drawing/2018/hyperlinkcolor" val="tx"/>
                    </a:ext>
                  </a:extLst>
                </a:hlinkClick>
              </a:rPr>
              <a:t>https://neurosymbolic.github.io/nsss2024/index.html</a:t>
            </a:r>
            <a:r>
              <a:rPr lang="en-US" dirty="0">
                <a:solidFill>
                  <a:schemeClr val="bg1">
                    <a:lumMod val="75000"/>
                  </a:schemeClr>
                </a:solidFill>
              </a:rPr>
              <a:t> </a:t>
            </a:r>
          </a:p>
        </p:txBody>
      </p:sp>
    </p:spTree>
    <p:extLst>
      <p:ext uri="{BB962C8B-B14F-4D97-AF65-F5344CB8AC3E}">
        <p14:creationId xmlns:p14="http://schemas.microsoft.com/office/powerpoint/2010/main" val="346123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D3D66398-9FB5-F091-464D-464C3E4CD649}"/>
              </a:ext>
            </a:extLst>
          </p:cNvPr>
          <p:cNvSpPr txBox="1">
            <a:spLocks/>
          </p:cNvSpPr>
          <p:nvPr/>
        </p:nvSpPr>
        <p:spPr>
          <a:xfrm>
            <a:off x="280416" y="44674"/>
            <a:ext cx="11314177" cy="1072896"/>
          </a:xfrm>
          <a:prstGeom prst="rect">
            <a:avLst/>
          </a:prstGeom>
        </p:spPr>
        <p:txBody>
          <a:bodyPr vert="horz" lIns="91440" tIns="45720" rIns="91440" bIns="45720" rtlCol="0" anchor="ctr">
            <a:normAutofit fontScale="92500"/>
          </a:bodyPr>
          <a:lstStyle>
            <a:lvl1pPr>
              <a:lnSpc>
                <a:spcPct val="90000"/>
              </a:lnSpc>
              <a:spcBef>
                <a:spcPct val="0"/>
              </a:spcBef>
              <a:buNone/>
              <a:defRPr sz="4000" b="1">
                <a:solidFill>
                  <a:srgbClr val="0070C0"/>
                </a:solidFill>
                <a:latin typeface="+mj-lt"/>
                <a:ea typeface="+mj-ea"/>
                <a:cs typeface="+mj-cs"/>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r>
              <a:rPr lang="en-US" dirty="0"/>
              <a:t>Integration of learnable logic into Foundation Models</a:t>
            </a:r>
            <a:endParaRPr lang="en-JP"/>
          </a:p>
        </p:txBody>
      </p:sp>
      <p:sp>
        <p:nvSpPr>
          <p:cNvPr id="2" name="Footer Placeholder 3">
            <a:extLst>
              <a:ext uri="{FF2B5EF4-FFF2-40B4-BE49-F238E27FC236}">
                <a16:creationId xmlns:a16="http://schemas.microsoft.com/office/drawing/2014/main" id="{EFE7AA26-FE63-2DF5-A47E-4D9F345EB3D7}"/>
              </a:ext>
            </a:extLst>
          </p:cNvPr>
          <p:cNvSpPr txBox="1">
            <a:spLocks/>
          </p:cNvSpPr>
          <p:nvPr/>
        </p:nvSpPr>
        <p:spPr>
          <a:xfrm>
            <a:off x="304889" y="6603046"/>
            <a:ext cx="5486313" cy="222249"/>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33">
              <a:defRPr/>
            </a:pPr>
            <a:r>
              <a:rPr lang="en-US" sz="933" dirty="0">
                <a:solidFill>
                  <a:srgbClr val="FFFFFF"/>
                </a:solidFill>
              </a:rPr>
              <a:t>© 2023 IBM Corporation</a:t>
            </a:r>
          </a:p>
        </p:txBody>
      </p:sp>
      <p:sp>
        <p:nvSpPr>
          <p:cNvPr id="3" name="Slide Number Placeholder 4">
            <a:extLst>
              <a:ext uri="{FF2B5EF4-FFF2-40B4-BE49-F238E27FC236}">
                <a16:creationId xmlns:a16="http://schemas.microsoft.com/office/drawing/2014/main" id="{4E1658D2-46AF-AA9F-0D84-91AC6DDFD1CE}"/>
              </a:ext>
            </a:extLst>
          </p:cNvPr>
          <p:cNvSpPr txBox="1">
            <a:spLocks/>
          </p:cNvSpPr>
          <p:nvPr/>
        </p:nvSpPr>
        <p:spPr>
          <a:xfrm>
            <a:off x="9448802" y="6603046"/>
            <a:ext cx="2438309" cy="222249"/>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914621">
              <a:defRPr/>
            </a:pPr>
            <a:fld id="{59395FB3-9C97-154F-86B2-7E381B951268}" type="slidenum">
              <a:rPr lang="en-US" sz="933">
                <a:solidFill>
                  <a:srgbClr val="FFFFFF"/>
                </a:solidFill>
              </a:rPr>
              <a:pPr defTabSz="914621">
                <a:defRPr/>
              </a:pPr>
              <a:t>33</a:t>
            </a:fld>
            <a:endParaRPr lang="en-US" sz="933" dirty="0">
              <a:solidFill>
                <a:srgbClr val="FFFFFF"/>
              </a:solidFill>
            </a:endParaRPr>
          </a:p>
        </p:txBody>
      </p:sp>
      <p:sp>
        <p:nvSpPr>
          <p:cNvPr id="32" name="TextBox 31">
            <a:extLst>
              <a:ext uri="{FF2B5EF4-FFF2-40B4-BE49-F238E27FC236}">
                <a16:creationId xmlns:a16="http://schemas.microsoft.com/office/drawing/2014/main" id="{0B3BF184-3CCE-D54F-D158-8DA4D1CA081B}"/>
              </a:ext>
            </a:extLst>
          </p:cNvPr>
          <p:cNvSpPr txBox="1"/>
          <p:nvPr/>
        </p:nvSpPr>
        <p:spPr>
          <a:xfrm>
            <a:off x="-2989600" y="3492500"/>
            <a:ext cx="495649" cy="215444"/>
          </a:xfrm>
          <a:prstGeom prst="rect">
            <a:avLst/>
          </a:prstGeom>
          <a:noFill/>
        </p:spPr>
        <p:txBody>
          <a:bodyPr wrap="none" rtlCol="0">
            <a:spAutoFit/>
          </a:bodyPr>
          <a:lstStyle/>
          <a:p>
            <a:r>
              <a:rPr lang="en-US" sz="800" dirty="0">
                <a:solidFill>
                  <a:srgbClr val="FFFF00"/>
                </a:solidFill>
              </a:rPr>
              <a:t>SVM, …</a:t>
            </a:r>
          </a:p>
        </p:txBody>
      </p:sp>
      <p:sp>
        <p:nvSpPr>
          <p:cNvPr id="38" name="Rectangle 37">
            <a:extLst>
              <a:ext uri="{FF2B5EF4-FFF2-40B4-BE49-F238E27FC236}">
                <a16:creationId xmlns:a16="http://schemas.microsoft.com/office/drawing/2014/main" id="{C26476CD-8AA3-9ED1-B3FE-079B8DAB06A4}"/>
              </a:ext>
            </a:extLst>
          </p:cNvPr>
          <p:cNvSpPr/>
          <p:nvPr/>
        </p:nvSpPr>
        <p:spPr>
          <a:xfrm>
            <a:off x="458911" y="3007390"/>
            <a:ext cx="1720871" cy="1155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5" name="Group 14">
            <a:extLst>
              <a:ext uri="{FF2B5EF4-FFF2-40B4-BE49-F238E27FC236}">
                <a16:creationId xmlns:a16="http://schemas.microsoft.com/office/drawing/2014/main" id="{D2BB6E3F-0CEA-7A92-0B93-61821D59CA24}"/>
              </a:ext>
            </a:extLst>
          </p:cNvPr>
          <p:cNvGrpSpPr/>
          <p:nvPr/>
        </p:nvGrpSpPr>
        <p:grpSpPr>
          <a:xfrm>
            <a:off x="666496" y="3274467"/>
            <a:ext cx="1238165" cy="200491"/>
            <a:chOff x="617728" y="2495296"/>
            <a:chExt cx="928624" cy="150368"/>
          </a:xfrm>
        </p:grpSpPr>
        <p:sp>
          <p:nvSpPr>
            <p:cNvPr id="8" name="Rectangle 7">
              <a:extLst>
                <a:ext uri="{FF2B5EF4-FFF2-40B4-BE49-F238E27FC236}">
                  <a16:creationId xmlns:a16="http://schemas.microsoft.com/office/drawing/2014/main" id="{9BD0A74A-BECD-A784-4003-522E2FA0D499}"/>
                </a:ext>
              </a:extLst>
            </p:cNvPr>
            <p:cNvSpPr/>
            <p:nvPr/>
          </p:nvSpPr>
          <p:spPr>
            <a:xfrm>
              <a:off x="617728" y="2495296"/>
              <a:ext cx="418592" cy="15036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Rules</a:t>
              </a:r>
            </a:p>
          </p:txBody>
        </p:sp>
        <p:sp>
          <p:nvSpPr>
            <p:cNvPr id="9" name="Rectangle 8">
              <a:extLst>
                <a:ext uri="{FF2B5EF4-FFF2-40B4-BE49-F238E27FC236}">
                  <a16:creationId xmlns:a16="http://schemas.microsoft.com/office/drawing/2014/main" id="{B8460FD2-5D77-08DB-7AA2-FBC0559F7783}"/>
                </a:ext>
              </a:extLst>
            </p:cNvPr>
            <p:cNvSpPr/>
            <p:nvPr/>
          </p:nvSpPr>
          <p:spPr>
            <a:xfrm>
              <a:off x="1127760" y="2495296"/>
              <a:ext cx="418592" cy="150368"/>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Facts</a:t>
              </a:r>
            </a:p>
          </p:txBody>
        </p:sp>
      </p:grpSp>
      <p:sp>
        <p:nvSpPr>
          <p:cNvPr id="10" name="Rectangle 9">
            <a:extLst>
              <a:ext uri="{FF2B5EF4-FFF2-40B4-BE49-F238E27FC236}">
                <a16:creationId xmlns:a16="http://schemas.microsoft.com/office/drawing/2014/main" id="{C0AB7421-0328-F524-4511-67808F4745F7}"/>
              </a:ext>
            </a:extLst>
          </p:cNvPr>
          <p:cNvSpPr/>
          <p:nvPr/>
        </p:nvSpPr>
        <p:spPr>
          <a:xfrm>
            <a:off x="938784" y="3674776"/>
            <a:ext cx="693589" cy="244512"/>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Inference Engine</a:t>
            </a:r>
          </a:p>
        </p:txBody>
      </p:sp>
      <p:grpSp>
        <p:nvGrpSpPr>
          <p:cNvPr id="14" name="Group 13">
            <a:extLst>
              <a:ext uri="{FF2B5EF4-FFF2-40B4-BE49-F238E27FC236}">
                <a16:creationId xmlns:a16="http://schemas.microsoft.com/office/drawing/2014/main" id="{5E99DBA7-6254-C066-0ACC-E2FE2A4B673D}"/>
              </a:ext>
            </a:extLst>
          </p:cNvPr>
          <p:cNvGrpSpPr/>
          <p:nvPr/>
        </p:nvGrpSpPr>
        <p:grpSpPr>
          <a:xfrm>
            <a:off x="986197" y="3515598"/>
            <a:ext cx="598763" cy="149013"/>
            <a:chOff x="796544" y="2676144"/>
            <a:chExt cx="449072" cy="111760"/>
          </a:xfrm>
        </p:grpSpPr>
        <p:cxnSp>
          <p:nvCxnSpPr>
            <p:cNvPr id="12" name="Straight Arrow Connector 11">
              <a:extLst>
                <a:ext uri="{FF2B5EF4-FFF2-40B4-BE49-F238E27FC236}">
                  <a16:creationId xmlns:a16="http://schemas.microsoft.com/office/drawing/2014/main" id="{7EE86D5D-3D0E-7FF9-44A8-55BBEEBCDD69}"/>
                </a:ext>
              </a:extLst>
            </p:cNvPr>
            <p:cNvCxnSpPr/>
            <p:nvPr/>
          </p:nvCxnSpPr>
          <p:spPr>
            <a:xfrm>
              <a:off x="796544" y="2682240"/>
              <a:ext cx="65024" cy="10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BC486F9-DFBD-489C-52D3-1A9AE3B5F2AE}"/>
                </a:ext>
              </a:extLst>
            </p:cNvPr>
            <p:cNvCxnSpPr>
              <a:cxnSpLocks/>
            </p:cNvCxnSpPr>
            <p:nvPr/>
          </p:nvCxnSpPr>
          <p:spPr>
            <a:xfrm flipH="1">
              <a:off x="1180592" y="2676144"/>
              <a:ext cx="65024" cy="105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024572CC-3098-981B-A4A2-0B873ED53BE0}"/>
              </a:ext>
            </a:extLst>
          </p:cNvPr>
          <p:cNvSpPr/>
          <p:nvPr/>
        </p:nvSpPr>
        <p:spPr>
          <a:xfrm>
            <a:off x="2387367" y="3005564"/>
            <a:ext cx="1720871" cy="1155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64EDE521-C42F-358B-DC59-8E82C9386DA2}"/>
              </a:ext>
            </a:extLst>
          </p:cNvPr>
          <p:cNvSpPr/>
          <p:nvPr/>
        </p:nvSpPr>
        <p:spPr>
          <a:xfrm>
            <a:off x="4414781" y="3000957"/>
            <a:ext cx="1720871" cy="1155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Oval 15">
            <a:extLst>
              <a:ext uri="{FF2B5EF4-FFF2-40B4-BE49-F238E27FC236}">
                <a16:creationId xmlns:a16="http://schemas.microsoft.com/office/drawing/2014/main" id="{64EE2628-E728-FA8D-D332-AE3C8F10E395}"/>
              </a:ext>
            </a:extLst>
          </p:cNvPr>
          <p:cNvSpPr/>
          <p:nvPr/>
        </p:nvSpPr>
        <p:spPr>
          <a:xfrm>
            <a:off x="3623734" y="3417734"/>
            <a:ext cx="63500" cy="63500"/>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Oval 16">
            <a:extLst>
              <a:ext uri="{FF2B5EF4-FFF2-40B4-BE49-F238E27FC236}">
                <a16:creationId xmlns:a16="http://schemas.microsoft.com/office/drawing/2014/main" id="{1D488E8D-D570-2732-F699-C6673DA55DFB}"/>
              </a:ext>
            </a:extLst>
          </p:cNvPr>
          <p:cNvSpPr/>
          <p:nvPr/>
        </p:nvSpPr>
        <p:spPr>
          <a:xfrm>
            <a:off x="3591983" y="3563869"/>
            <a:ext cx="63500" cy="63500"/>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Oval 17">
            <a:extLst>
              <a:ext uri="{FF2B5EF4-FFF2-40B4-BE49-F238E27FC236}">
                <a16:creationId xmlns:a16="http://schemas.microsoft.com/office/drawing/2014/main" id="{311C8B22-67C7-7508-B005-8CC44BC6653A}"/>
              </a:ext>
            </a:extLst>
          </p:cNvPr>
          <p:cNvSpPr/>
          <p:nvPr/>
        </p:nvSpPr>
        <p:spPr>
          <a:xfrm>
            <a:off x="3475567" y="3595618"/>
            <a:ext cx="63500" cy="63500"/>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riangle 18">
            <a:extLst>
              <a:ext uri="{FF2B5EF4-FFF2-40B4-BE49-F238E27FC236}">
                <a16:creationId xmlns:a16="http://schemas.microsoft.com/office/drawing/2014/main" id="{E022876E-3781-B851-DE22-24D8A13F96B9}"/>
              </a:ext>
            </a:extLst>
          </p:cNvPr>
          <p:cNvSpPr/>
          <p:nvPr/>
        </p:nvSpPr>
        <p:spPr>
          <a:xfrm>
            <a:off x="3230033" y="3377627"/>
            <a:ext cx="70712" cy="60959"/>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riangle 19">
            <a:extLst>
              <a:ext uri="{FF2B5EF4-FFF2-40B4-BE49-F238E27FC236}">
                <a16:creationId xmlns:a16="http://schemas.microsoft.com/office/drawing/2014/main" id="{D9E2DB49-149C-C8AF-FF87-FD02CE9AF384}"/>
              </a:ext>
            </a:extLst>
          </p:cNvPr>
          <p:cNvSpPr/>
          <p:nvPr/>
        </p:nvSpPr>
        <p:spPr>
          <a:xfrm>
            <a:off x="3191933" y="3522382"/>
            <a:ext cx="70712" cy="60959"/>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Triangle 20">
            <a:extLst>
              <a:ext uri="{FF2B5EF4-FFF2-40B4-BE49-F238E27FC236}">
                <a16:creationId xmlns:a16="http://schemas.microsoft.com/office/drawing/2014/main" id="{E5B4F202-D3CE-CB8B-91B3-4A8493553005}"/>
              </a:ext>
            </a:extLst>
          </p:cNvPr>
          <p:cNvSpPr/>
          <p:nvPr/>
        </p:nvSpPr>
        <p:spPr>
          <a:xfrm>
            <a:off x="3356171" y="3317621"/>
            <a:ext cx="70712" cy="60959"/>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riangle 21">
            <a:extLst>
              <a:ext uri="{FF2B5EF4-FFF2-40B4-BE49-F238E27FC236}">
                <a16:creationId xmlns:a16="http://schemas.microsoft.com/office/drawing/2014/main" id="{923F7709-2F0D-BE15-445E-C3C84937D771}"/>
              </a:ext>
            </a:extLst>
          </p:cNvPr>
          <p:cNvSpPr/>
          <p:nvPr/>
        </p:nvSpPr>
        <p:spPr>
          <a:xfrm>
            <a:off x="3320815" y="3455327"/>
            <a:ext cx="70712" cy="60959"/>
          </a:xfrm>
          <a:prstGeom prst="triangl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Connector 23">
            <a:extLst>
              <a:ext uri="{FF2B5EF4-FFF2-40B4-BE49-F238E27FC236}">
                <a16:creationId xmlns:a16="http://schemas.microsoft.com/office/drawing/2014/main" id="{9FA21D2E-C55F-3993-D6D4-73F3C2B5F1D3}"/>
              </a:ext>
            </a:extLst>
          </p:cNvPr>
          <p:cNvCxnSpPr/>
          <p:nvPr/>
        </p:nvCxnSpPr>
        <p:spPr>
          <a:xfrm>
            <a:off x="3426883" y="3244168"/>
            <a:ext cx="0" cy="537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AF58C6-0A5A-4451-4DF6-748B1CA6BEC7}"/>
              </a:ext>
            </a:extLst>
          </p:cNvPr>
          <p:cNvCxnSpPr>
            <a:cxnSpLocks/>
          </p:cNvCxnSpPr>
          <p:nvPr/>
        </p:nvCxnSpPr>
        <p:spPr>
          <a:xfrm flipH="1">
            <a:off x="3262645" y="3348099"/>
            <a:ext cx="441352" cy="311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A2B1FA-9310-3865-538A-152A9D020ABA}"/>
              </a:ext>
            </a:extLst>
          </p:cNvPr>
          <p:cNvCxnSpPr>
            <a:cxnSpLocks/>
          </p:cNvCxnSpPr>
          <p:nvPr/>
        </p:nvCxnSpPr>
        <p:spPr>
          <a:xfrm flipH="1">
            <a:off x="3373967" y="3244168"/>
            <a:ext cx="218016" cy="537633"/>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D9E7B54-7A8B-5701-B2A7-08D6451B9FC1}"/>
              </a:ext>
            </a:extLst>
          </p:cNvPr>
          <p:cNvSpPr txBox="1"/>
          <p:nvPr/>
        </p:nvSpPr>
        <p:spPr>
          <a:xfrm>
            <a:off x="2520784" y="3348099"/>
            <a:ext cx="377026" cy="584775"/>
          </a:xfrm>
          <a:prstGeom prst="rect">
            <a:avLst/>
          </a:prstGeom>
          <a:noFill/>
        </p:spPr>
        <p:txBody>
          <a:bodyPr wrap="none" rtlCol="0">
            <a:spAutoFit/>
          </a:bodyPr>
          <a:lstStyle/>
          <a:p>
            <a:r>
              <a:rPr lang="en-US" sz="800" dirty="0">
                <a:solidFill>
                  <a:schemeClr val="accent5">
                    <a:lumMod val="50000"/>
                  </a:schemeClr>
                </a:solidFill>
              </a:rPr>
              <a:t>SVM</a:t>
            </a:r>
          </a:p>
          <a:p>
            <a:r>
              <a:rPr lang="en-US" sz="800" dirty="0">
                <a:solidFill>
                  <a:schemeClr val="accent5">
                    <a:lumMod val="50000"/>
                  </a:schemeClr>
                </a:solidFill>
              </a:rPr>
              <a:t>ANN</a:t>
            </a:r>
          </a:p>
          <a:p>
            <a:r>
              <a:rPr lang="en-US" sz="800" dirty="0">
                <a:solidFill>
                  <a:schemeClr val="accent5">
                    <a:lumMod val="50000"/>
                  </a:schemeClr>
                </a:solidFill>
              </a:rPr>
              <a:t>…</a:t>
            </a:r>
          </a:p>
          <a:p>
            <a:endParaRPr lang="en-US" sz="800" dirty="0">
              <a:solidFill>
                <a:schemeClr val="accent5">
                  <a:lumMod val="50000"/>
                </a:schemeClr>
              </a:solidFill>
            </a:endParaRPr>
          </a:p>
        </p:txBody>
      </p:sp>
      <p:pic>
        <p:nvPicPr>
          <p:cNvPr id="8194" name="Picture 2">
            <a:extLst>
              <a:ext uri="{FF2B5EF4-FFF2-40B4-BE49-F238E27FC236}">
                <a16:creationId xmlns:a16="http://schemas.microsoft.com/office/drawing/2014/main" id="{0E9B6851-D9D7-7601-23BB-73D45D91C0B0}"/>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255461" y="3627368"/>
            <a:ext cx="764360" cy="44810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0935B29F-0B2D-0883-3AFB-F282A223E33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553610" y="3672397"/>
            <a:ext cx="693585" cy="3319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2BE251AC-9275-D632-2036-9976E3EB9617}"/>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861129" y="3151508"/>
            <a:ext cx="800257" cy="29697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017E419-6A5B-09F2-794B-6D2430C0B25A}"/>
              </a:ext>
            </a:extLst>
          </p:cNvPr>
          <p:cNvSpPr txBox="1"/>
          <p:nvPr/>
        </p:nvSpPr>
        <p:spPr>
          <a:xfrm>
            <a:off x="5017452" y="2961484"/>
            <a:ext cx="452368" cy="215444"/>
          </a:xfrm>
          <a:prstGeom prst="rect">
            <a:avLst/>
          </a:prstGeom>
          <a:noFill/>
        </p:spPr>
        <p:txBody>
          <a:bodyPr wrap="none" rtlCol="0">
            <a:spAutoFit/>
          </a:bodyPr>
          <a:lstStyle/>
          <a:p>
            <a:r>
              <a:rPr lang="en-US" sz="800" dirty="0">
                <a:solidFill>
                  <a:srgbClr val="00B0F0"/>
                </a:solidFill>
              </a:rPr>
              <a:t>Task A</a:t>
            </a:r>
          </a:p>
        </p:txBody>
      </p:sp>
      <p:sp>
        <p:nvSpPr>
          <p:cNvPr id="36" name="TextBox 35">
            <a:extLst>
              <a:ext uri="{FF2B5EF4-FFF2-40B4-BE49-F238E27FC236}">
                <a16:creationId xmlns:a16="http://schemas.microsoft.com/office/drawing/2014/main" id="{C735BDEC-8AC3-837B-78E5-EDB2411758A6}"/>
              </a:ext>
            </a:extLst>
          </p:cNvPr>
          <p:cNvSpPr txBox="1"/>
          <p:nvPr/>
        </p:nvSpPr>
        <p:spPr>
          <a:xfrm>
            <a:off x="4608279" y="3470351"/>
            <a:ext cx="449162" cy="215444"/>
          </a:xfrm>
          <a:prstGeom prst="rect">
            <a:avLst/>
          </a:prstGeom>
          <a:noFill/>
        </p:spPr>
        <p:txBody>
          <a:bodyPr wrap="none" rtlCol="0">
            <a:spAutoFit/>
          </a:bodyPr>
          <a:lstStyle/>
          <a:p>
            <a:r>
              <a:rPr lang="en-US" sz="800" dirty="0">
                <a:solidFill>
                  <a:srgbClr val="00B0F0"/>
                </a:solidFill>
              </a:rPr>
              <a:t>Task B</a:t>
            </a:r>
          </a:p>
        </p:txBody>
      </p:sp>
      <p:sp>
        <p:nvSpPr>
          <p:cNvPr id="37" name="TextBox 36">
            <a:extLst>
              <a:ext uri="{FF2B5EF4-FFF2-40B4-BE49-F238E27FC236}">
                <a16:creationId xmlns:a16="http://schemas.microsoft.com/office/drawing/2014/main" id="{3940289C-3092-CBF6-DFFE-C39382D0D1D7}"/>
              </a:ext>
            </a:extLst>
          </p:cNvPr>
          <p:cNvSpPr txBox="1"/>
          <p:nvPr/>
        </p:nvSpPr>
        <p:spPr>
          <a:xfrm>
            <a:off x="5370608" y="3448479"/>
            <a:ext cx="447558" cy="215444"/>
          </a:xfrm>
          <a:prstGeom prst="rect">
            <a:avLst/>
          </a:prstGeom>
          <a:noFill/>
        </p:spPr>
        <p:txBody>
          <a:bodyPr wrap="none" rtlCol="0">
            <a:spAutoFit/>
          </a:bodyPr>
          <a:lstStyle/>
          <a:p>
            <a:r>
              <a:rPr lang="en-US" sz="800" dirty="0">
                <a:solidFill>
                  <a:srgbClr val="00B0F0"/>
                </a:solidFill>
              </a:rPr>
              <a:t>Task C</a:t>
            </a:r>
          </a:p>
        </p:txBody>
      </p:sp>
      <p:cxnSp>
        <p:nvCxnSpPr>
          <p:cNvPr id="44" name="Straight Arrow Connector 43">
            <a:extLst>
              <a:ext uri="{FF2B5EF4-FFF2-40B4-BE49-F238E27FC236}">
                <a16:creationId xmlns:a16="http://schemas.microsoft.com/office/drawing/2014/main" id="{77C24671-2363-4D30-44EA-461A5408BE68}"/>
              </a:ext>
            </a:extLst>
          </p:cNvPr>
          <p:cNvCxnSpPr/>
          <p:nvPr/>
        </p:nvCxnSpPr>
        <p:spPr>
          <a:xfrm>
            <a:off x="458911" y="4484024"/>
            <a:ext cx="7675592" cy="0"/>
          </a:xfrm>
          <a:prstGeom prst="straightConnector1">
            <a:avLst/>
          </a:prstGeom>
          <a:ln>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5" name="Picture 44" descr="Graphical user interface, website&#10;&#10;Description automatically generated">
            <a:extLst>
              <a:ext uri="{FF2B5EF4-FFF2-40B4-BE49-F238E27FC236}">
                <a16:creationId xmlns:a16="http://schemas.microsoft.com/office/drawing/2014/main" id="{4625DC2D-B82D-A044-A1D3-00ABFAC8B07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462192" y="3000956"/>
            <a:ext cx="1701728" cy="1164315"/>
          </a:xfrm>
          <a:prstGeom prst="rect">
            <a:avLst/>
          </a:prstGeom>
        </p:spPr>
      </p:pic>
      <p:sp>
        <p:nvSpPr>
          <p:cNvPr id="46" name="TextBox 45">
            <a:extLst>
              <a:ext uri="{FF2B5EF4-FFF2-40B4-BE49-F238E27FC236}">
                <a16:creationId xmlns:a16="http://schemas.microsoft.com/office/drawing/2014/main" id="{A740550E-353A-B023-ADD2-3A37C2B81A74}"/>
              </a:ext>
            </a:extLst>
          </p:cNvPr>
          <p:cNvSpPr txBox="1"/>
          <p:nvPr/>
        </p:nvSpPr>
        <p:spPr>
          <a:xfrm>
            <a:off x="405330" y="4579667"/>
            <a:ext cx="1882417" cy="790088"/>
          </a:xfrm>
          <a:prstGeom prst="rect">
            <a:avLst/>
          </a:prstGeom>
          <a:noFill/>
        </p:spPr>
        <p:txBody>
          <a:bodyPr wrap="square" rtlCol="0">
            <a:spAutoFit/>
          </a:bodyPr>
          <a:lstStyle/>
          <a:p>
            <a:r>
              <a:rPr lang="en-US" sz="1333" dirty="0">
                <a:latin typeface="IBM Plex Sans" panose="020B0503050203000203" pitchFamily="34" charset="0"/>
              </a:rPr>
              <a:t>Expert Systems</a:t>
            </a:r>
          </a:p>
          <a:p>
            <a:endParaRPr lang="en-US" sz="1067" dirty="0">
              <a:solidFill>
                <a:schemeClr val="bg1">
                  <a:lumMod val="65000"/>
                </a:schemeClr>
              </a:solidFill>
              <a:latin typeface="IBM Plex Sans Light" panose="020B0403050203000203" pitchFamily="34" charset="0"/>
            </a:endParaRPr>
          </a:p>
          <a:p>
            <a:r>
              <a:rPr lang="en-US" sz="1067" dirty="0">
                <a:solidFill>
                  <a:schemeClr val="bg1">
                    <a:lumMod val="65000"/>
                  </a:schemeClr>
                </a:solidFill>
                <a:latin typeface="IBM Plex Sans Light" panose="020B0403050203000203" pitchFamily="34" charset="0"/>
              </a:rPr>
              <a:t>Hand-crafted symbolic representations</a:t>
            </a:r>
          </a:p>
        </p:txBody>
      </p:sp>
      <p:sp>
        <p:nvSpPr>
          <p:cNvPr id="47" name="TextBox 46">
            <a:extLst>
              <a:ext uri="{FF2B5EF4-FFF2-40B4-BE49-F238E27FC236}">
                <a16:creationId xmlns:a16="http://schemas.microsoft.com/office/drawing/2014/main" id="{B37B21D8-C520-2D99-DA2F-5F89F51ECDF4}"/>
              </a:ext>
            </a:extLst>
          </p:cNvPr>
          <p:cNvSpPr txBox="1"/>
          <p:nvPr/>
        </p:nvSpPr>
        <p:spPr>
          <a:xfrm>
            <a:off x="2416152" y="4579667"/>
            <a:ext cx="1882417" cy="790088"/>
          </a:xfrm>
          <a:prstGeom prst="rect">
            <a:avLst/>
          </a:prstGeom>
          <a:noFill/>
        </p:spPr>
        <p:txBody>
          <a:bodyPr wrap="square" rtlCol="0">
            <a:spAutoFit/>
          </a:bodyPr>
          <a:lstStyle/>
          <a:p>
            <a:r>
              <a:rPr lang="en-US" sz="1333" dirty="0">
                <a:latin typeface="IBM Plex Sans" panose="020B0503050203000203" pitchFamily="34" charset="0"/>
              </a:rPr>
              <a:t>Machine Learning</a:t>
            </a:r>
          </a:p>
          <a:p>
            <a:endParaRPr lang="en-US" sz="1067" dirty="0">
              <a:solidFill>
                <a:schemeClr val="bg1">
                  <a:lumMod val="65000"/>
                </a:schemeClr>
              </a:solidFill>
              <a:latin typeface="IBM Plex Sans Light" panose="020B0403050203000203" pitchFamily="34" charset="0"/>
            </a:endParaRPr>
          </a:p>
          <a:p>
            <a:r>
              <a:rPr lang="en-US" sz="1067" dirty="0">
                <a:solidFill>
                  <a:schemeClr val="bg1">
                    <a:lumMod val="65000"/>
                  </a:schemeClr>
                </a:solidFill>
                <a:latin typeface="IBM Plex Sans Light" panose="020B0403050203000203" pitchFamily="34" charset="0"/>
              </a:rPr>
              <a:t>Task-specific hand-crafted feature representations</a:t>
            </a:r>
          </a:p>
        </p:txBody>
      </p:sp>
      <p:sp>
        <p:nvSpPr>
          <p:cNvPr id="48" name="TextBox 47">
            <a:extLst>
              <a:ext uri="{FF2B5EF4-FFF2-40B4-BE49-F238E27FC236}">
                <a16:creationId xmlns:a16="http://schemas.microsoft.com/office/drawing/2014/main" id="{45079E6F-66F9-0650-7E29-8E60C8A9686A}"/>
              </a:ext>
            </a:extLst>
          </p:cNvPr>
          <p:cNvSpPr txBox="1"/>
          <p:nvPr/>
        </p:nvSpPr>
        <p:spPr>
          <a:xfrm>
            <a:off x="4426973" y="4579667"/>
            <a:ext cx="1882417" cy="790088"/>
          </a:xfrm>
          <a:prstGeom prst="rect">
            <a:avLst/>
          </a:prstGeom>
          <a:noFill/>
        </p:spPr>
        <p:txBody>
          <a:bodyPr wrap="square" rtlCol="0">
            <a:spAutoFit/>
          </a:bodyPr>
          <a:lstStyle/>
          <a:p>
            <a:r>
              <a:rPr lang="en-US" sz="1333" dirty="0">
                <a:latin typeface="IBM Plex Sans" panose="020B0503050203000203" pitchFamily="34" charset="0"/>
              </a:rPr>
              <a:t>Deep Learning</a:t>
            </a:r>
          </a:p>
          <a:p>
            <a:endParaRPr lang="en-US" sz="1067" dirty="0">
              <a:solidFill>
                <a:schemeClr val="bg1">
                  <a:lumMod val="65000"/>
                </a:schemeClr>
              </a:solidFill>
              <a:latin typeface="IBM Plex Sans Light" panose="020B0403050203000203" pitchFamily="34" charset="0"/>
            </a:endParaRPr>
          </a:p>
          <a:p>
            <a:r>
              <a:rPr lang="en-US" sz="1067" dirty="0">
                <a:solidFill>
                  <a:schemeClr val="bg1">
                    <a:lumMod val="65000"/>
                  </a:schemeClr>
                </a:solidFill>
                <a:latin typeface="IBM Plex Sans Light" panose="020B0403050203000203" pitchFamily="34" charset="0"/>
              </a:rPr>
              <a:t>Task-specific learnt feature representations</a:t>
            </a:r>
          </a:p>
        </p:txBody>
      </p:sp>
      <p:sp>
        <p:nvSpPr>
          <p:cNvPr id="49" name="TextBox 48">
            <a:extLst>
              <a:ext uri="{FF2B5EF4-FFF2-40B4-BE49-F238E27FC236}">
                <a16:creationId xmlns:a16="http://schemas.microsoft.com/office/drawing/2014/main" id="{11FAD2E7-A318-D26F-7FAA-11EC2D11352B}"/>
              </a:ext>
            </a:extLst>
          </p:cNvPr>
          <p:cNvSpPr txBox="1"/>
          <p:nvPr/>
        </p:nvSpPr>
        <p:spPr>
          <a:xfrm>
            <a:off x="6437794" y="4579667"/>
            <a:ext cx="1882417" cy="790088"/>
          </a:xfrm>
          <a:prstGeom prst="rect">
            <a:avLst/>
          </a:prstGeom>
          <a:noFill/>
        </p:spPr>
        <p:txBody>
          <a:bodyPr wrap="square" rtlCol="0">
            <a:spAutoFit/>
          </a:bodyPr>
          <a:lstStyle/>
          <a:p>
            <a:r>
              <a:rPr lang="en-US" sz="1333" dirty="0">
                <a:latin typeface="IBM Plex Sans" panose="020B0503050203000203" pitchFamily="34" charset="0"/>
              </a:rPr>
              <a:t>Foundation Models</a:t>
            </a:r>
          </a:p>
          <a:p>
            <a:endParaRPr lang="en-US" sz="1067" dirty="0">
              <a:solidFill>
                <a:schemeClr val="bg1">
                  <a:lumMod val="65000"/>
                </a:schemeClr>
              </a:solidFill>
              <a:latin typeface="IBM Plex Sans Light" panose="020B0403050203000203" pitchFamily="34" charset="0"/>
            </a:endParaRPr>
          </a:p>
          <a:p>
            <a:r>
              <a:rPr lang="en-US" sz="1067" dirty="0">
                <a:solidFill>
                  <a:schemeClr val="bg1">
                    <a:lumMod val="65000"/>
                  </a:schemeClr>
                </a:solidFill>
                <a:latin typeface="IBM Plex Sans Light" panose="020B0403050203000203" pitchFamily="34" charset="0"/>
              </a:rPr>
              <a:t>Generalizable &amp; adaptable learnt representations</a:t>
            </a:r>
          </a:p>
        </p:txBody>
      </p:sp>
      <p:sp>
        <p:nvSpPr>
          <p:cNvPr id="50" name="TextBox 49">
            <a:extLst>
              <a:ext uri="{FF2B5EF4-FFF2-40B4-BE49-F238E27FC236}">
                <a16:creationId xmlns:a16="http://schemas.microsoft.com/office/drawing/2014/main" id="{D52E4EA7-7197-CEE6-F74D-0FC93FB1A252}"/>
              </a:ext>
            </a:extLst>
          </p:cNvPr>
          <p:cNvSpPr txBox="1"/>
          <p:nvPr/>
        </p:nvSpPr>
        <p:spPr>
          <a:xfrm>
            <a:off x="8457827" y="4647400"/>
            <a:ext cx="3651671" cy="1969770"/>
          </a:xfrm>
          <a:prstGeom prst="rect">
            <a:avLst/>
          </a:prstGeom>
          <a:noFill/>
        </p:spPr>
        <p:txBody>
          <a:bodyPr wrap="square" rtlCol="0">
            <a:spAutoFit/>
          </a:bodyPr>
          <a:lstStyle/>
          <a:p>
            <a:r>
              <a:rPr lang="en-US" sz="1400" b="1" dirty="0">
                <a:solidFill>
                  <a:srgbClr val="00B050"/>
                </a:solidFill>
                <a:latin typeface="IBM Plex Sans" panose="020B0503050203000203" pitchFamily="34" charset="0"/>
              </a:rPr>
              <a:t>Neuro-symbolic AI</a:t>
            </a:r>
          </a:p>
          <a:p>
            <a:endParaRPr lang="en-US" sz="1200" dirty="0">
              <a:latin typeface="IBM Plex Sans Light" panose="020B0403050203000203" pitchFamily="34" charset="0"/>
            </a:endParaRPr>
          </a:p>
          <a:p>
            <a:r>
              <a:rPr lang="en-US" sz="1200" dirty="0">
                <a:latin typeface="IBM Plex Sans Light" panose="020B0403050203000203" pitchFamily="34" charset="0"/>
              </a:rPr>
              <a:t>Infusing logic and reasoning with generalizable and learnt representations</a:t>
            </a:r>
          </a:p>
          <a:p>
            <a:endParaRPr lang="en-US" sz="1200" dirty="0">
              <a:latin typeface="IBM Plex Sans Light" panose="020B0403050203000203" pitchFamily="34" charset="0"/>
            </a:endParaRPr>
          </a:p>
          <a:p>
            <a:r>
              <a:rPr lang="en-US" sz="1200" dirty="0">
                <a:latin typeface="IBM Plex Sans Light" panose="020B0403050203000203" pitchFamily="34" charset="0"/>
              </a:rPr>
              <a:t>Paradigms which simultaneously contain the best powers of ML/NNs and KRR;  could sharpen to all 3 reasoning types: inductive (learning), deductive (theorem proving), and abductive (probabilistic)</a:t>
            </a:r>
          </a:p>
          <a:p>
            <a:endParaRPr lang="en-US" sz="1200" dirty="0">
              <a:solidFill>
                <a:schemeClr val="bg1"/>
              </a:solidFill>
              <a:latin typeface="IBM Plex Sans Light" panose="020B0403050203000203" pitchFamily="34" charset="0"/>
            </a:endParaRPr>
          </a:p>
        </p:txBody>
      </p:sp>
      <p:cxnSp>
        <p:nvCxnSpPr>
          <p:cNvPr id="52" name="Straight Connector 51">
            <a:extLst>
              <a:ext uri="{FF2B5EF4-FFF2-40B4-BE49-F238E27FC236}">
                <a16:creationId xmlns:a16="http://schemas.microsoft.com/office/drawing/2014/main" id="{FD598B62-6D67-9AF5-9E6F-9F96C95726D6}"/>
              </a:ext>
            </a:extLst>
          </p:cNvPr>
          <p:cNvCxnSpPr>
            <a:cxnSpLocks/>
          </p:cNvCxnSpPr>
          <p:nvPr/>
        </p:nvCxnSpPr>
        <p:spPr>
          <a:xfrm flipV="1">
            <a:off x="2287747" y="1385502"/>
            <a:ext cx="0" cy="147178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AFB072-BD49-7152-073F-9B7DB6601CC5}"/>
              </a:ext>
            </a:extLst>
          </p:cNvPr>
          <p:cNvCxnSpPr>
            <a:cxnSpLocks/>
          </p:cNvCxnSpPr>
          <p:nvPr/>
        </p:nvCxnSpPr>
        <p:spPr>
          <a:xfrm flipV="1">
            <a:off x="4251717" y="1385502"/>
            <a:ext cx="0" cy="147178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285FC87-8BA8-C252-486C-EF0789F7D301}"/>
              </a:ext>
            </a:extLst>
          </p:cNvPr>
          <p:cNvCxnSpPr>
            <a:cxnSpLocks/>
          </p:cNvCxnSpPr>
          <p:nvPr/>
        </p:nvCxnSpPr>
        <p:spPr>
          <a:xfrm flipV="1">
            <a:off x="6283907" y="1385502"/>
            <a:ext cx="0" cy="147178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A93033-B3D2-F785-308E-064606F3A349}"/>
              </a:ext>
            </a:extLst>
          </p:cNvPr>
          <p:cNvCxnSpPr>
            <a:cxnSpLocks/>
          </p:cNvCxnSpPr>
          <p:nvPr/>
        </p:nvCxnSpPr>
        <p:spPr>
          <a:xfrm flipV="1">
            <a:off x="8320211" y="1385502"/>
            <a:ext cx="0" cy="147178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19C00F6-41D8-CE00-5CD0-B3467CBB3748}"/>
              </a:ext>
            </a:extLst>
          </p:cNvPr>
          <p:cNvSpPr txBox="1"/>
          <p:nvPr/>
        </p:nvSpPr>
        <p:spPr>
          <a:xfrm>
            <a:off x="1550831" y="1138158"/>
            <a:ext cx="662415" cy="318100"/>
          </a:xfrm>
          <a:prstGeom prst="rect">
            <a:avLst/>
          </a:prstGeom>
          <a:noFill/>
        </p:spPr>
        <p:txBody>
          <a:bodyPr wrap="square" rtlCol="0">
            <a:spAutoFit/>
          </a:bodyPr>
          <a:lstStyle/>
          <a:p>
            <a:pPr algn="r"/>
            <a:r>
              <a:rPr lang="en-US" sz="1467" b="1" dirty="0">
                <a:solidFill>
                  <a:schemeClr val="accent5"/>
                </a:solidFill>
                <a:latin typeface="IBM Plex Sans" panose="020B0503050203000203" pitchFamily="34" charset="0"/>
              </a:rPr>
              <a:t>80s</a:t>
            </a:r>
          </a:p>
        </p:txBody>
      </p:sp>
      <p:sp>
        <p:nvSpPr>
          <p:cNvPr id="57" name="TextBox 56">
            <a:extLst>
              <a:ext uri="{FF2B5EF4-FFF2-40B4-BE49-F238E27FC236}">
                <a16:creationId xmlns:a16="http://schemas.microsoft.com/office/drawing/2014/main" id="{E402D518-71EC-D57A-E762-7287DDFB102E}"/>
              </a:ext>
            </a:extLst>
          </p:cNvPr>
          <p:cNvSpPr txBox="1"/>
          <p:nvPr/>
        </p:nvSpPr>
        <p:spPr>
          <a:xfrm>
            <a:off x="2359537" y="1138158"/>
            <a:ext cx="1882417" cy="666977"/>
          </a:xfrm>
          <a:prstGeom prst="rect">
            <a:avLst/>
          </a:prstGeom>
          <a:noFill/>
        </p:spPr>
        <p:txBody>
          <a:bodyPr wrap="square" rtlCol="0">
            <a:spAutoFit/>
          </a:bodyPr>
          <a:lstStyle/>
          <a:p>
            <a:pPr algn="r"/>
            <a:r>
              <a:rPr lang="en-US" sz="1467" b="1" dirty="0">
                <a:solidFill>
                  <a:schemeClr val="accent5"/>
                </a:solidFill>
                <a:latin typeface="IBM Plex Sans" panose="020B0503050203000203" pitchFamily="34" charset="0"/>
              </a:rPr>
              <a:t>80s to ~ 2010</a:t>
            </a:r>
          </a:p>
          <a:p>
            <a:endParaRPr lang="en-US" sz="1067" dirty="0">
              <a:solidFill>
                <a:schemeClr val="bg1">
                  <a:lumMod val="65000"/>
                </a:schemeClr>
              </a:solidFill>
              <a:latin typeface="IBM Plex Sans Light" panose="020B0403050203000203" pitchFamily="34" charset="0"/>
            </a:endParaRPr>
          </a:p>
          <a:p>
            <a:r>
              <a:rPr lang="en-US" sz="1200" dirty="0">
                <a:latin typeface="IBM Plex Sans Light" panose="020B0403050203000203" pitchFamily="34" charset="0"/>
              </a:rPr>
              <a:t>Big Data</a:t>
            </a:r>
          </a:p>
        </p:txBody>
      </p:sp>
      <p:sp>
        <p:nvSpPr>
          <p:cNvPr id="58" name="TextBox 57">
            <a:extLst>
              <a:ext uri="{FF2B5EF4-FFF2-40B4-BE49-F238E27FC236}">
                <a16:creationId xmlns:a16="http://schemas.microsoft.com/office/drawing/2014/main" id="{88E090A9-4D29-9FB8-0B06-0D05F358FF77}"/>
              </a:ext>
            </a:extLst>
          </p:cNvPr>
          <p:cNvSpPr txBox="1"/>
          <p:nvPr/>
        </p:nvSpPr>
        <p:spPr>
          <a:xfrm>
            <a:off x="4395840" y="1138158"/>
            <a:ext cx="1882417" cy="1036309"/>
          </a:xfrm>
          <a:prstGeom prst="rect">
            <a:avLst/>
          </a:prstGeom>
          <a:noFill/>
        </p:spPr>
        <p:txBody>
          <a:bodyPr wrap="square" rtlCol="0">
            <a:spAutoFit/>
          </a:bodyPr>
          <a:lstStyle/>
          <a:p>
            <a:pPr algn="r"/>
            <a:r>
              <a:rPr lang="en-US" sz="1467" b="1" dirty="0">
                <a:solidFill>
                  <a:schemeClr val="accent5"/>
                </a:solidFill>
                <a:latin typeface="IBM Plex Sans" panose="020B0503050203000203" pitchFamily="34" charset="0"/>
              </a:rPr>
              <a:t>2010 – 2017+</a:t>
            </a:r>
          </a:p>
          <a:p>
            <a:endParaRPr lang="en-US" sz="1067" dirty="0">
              <a:solidFill>
                <a:schemeClr val="accent5"/>
              </a:solidFill>
              <a:latin typeface="IBM Plex Sans Light" panose="020B0403050203000203" pitchFamily="34" charset="0"/>
            </a:endParaRPr>
          </a:p>
          <a:p>
            <a:r>
              <a:rPr lang="en-US" sz="1200" dirty="0">
                <a:latin typeface="IBM Plex Sans Light" panose="020B0403050203000203" pitchFamily="34" charset="0"/>
              </a:rPr>
              <a:t>Massive Data</a:t>
            </a:r>
          </a:p>
          <a:p>
            <a:r>
              <a:rPr lang="en-US" sz="1200" dirty="0">
                <a:latin typeface="IBM Plex Sans Light" panose="020B0403050203000203" pitchFamily="34" charset="0"/>
              </a:rPr>
              <a:t>+ </a:t>
            </a:r>
          </a:p>
          <a:p>
            <a:r>
              <a:rPr lang="en-US" sz="1200" dirty="0">
                <a:latin typeface="IBM Plex Sans Light" panose="020B0403050203000203" pitchFamily="34" charset="0"/>
              </a:rPr>
              <a:t>Compute</a:t>
            </a:r>
          </a:p>
        </p:txBody>
      </p:sp>
      <p:sp>
        <p:nvSpPr>
          <p:cNvPr id="59" name="TextBox 58">
            <a:extLst>
              <a:ext uri="{FF2B5EF4-FFF2-40B4-BE49-F238E27FC236}">
                <a16:creationId xmlns:a16="http://schemas.microsoft.com/office/drawing/2014/main" id="{B0A707AC-35FF-5D95-80EE-DDB31B5A6176}"/>
              </a:ext>
            </a:extLst>
          </p:cNvPr>
          <p:cNvSpPr txBox="1"/>
          <p:nvPr/>
        </p:nvSpPr>
        <p:spPr>
          <a:xfrm>
            <a:off x="6278268" y="1138158"/>
            <a:ext cx="2032189" cy="1405641"/>
          </a:xfrm>
          <a:prstGeom prst="rect">
            <a:avLst/>
          </a:prstGeom>
          <a:noFill/>
        </p:spPr>
        <p:txBody>
          <a:bodyPr wrap="square" rtlCol="0">
            <a:spAutoFit/>
          </a:bodyPr>
          <a:lstStyle/>
          <a:p>
            <a:pPr algn="r"/>
            <a:r>
              <a:rPr lang="en-US" sz="1467" b="1" dirty="0">
                <a:solidFill>
                  <a:schemeClr val="accent5"/>
                </a:solidFill>
                <a:latin typeface="IBM Plex Sans" panose="020B0503050203000203" pitchFamily="34" charset="0"/>
              </a:rPr>
              <a:t>Today</a:t>
            </a:r>
          </a:p>
          <a:p>
            <a:endParaRPr lang="en-US" sz="1067" dirty="0">
              <a:latin typeface="IBM Plex Sans Light" panose="020B0403050203000203" pitchFamily="34" charset="0"/>
            </a:endParaRPr>
          </a:p>
          <a:p>
            <a:r>
              <a:rPr lang="en-US" sz="1200" dirty="0">
                <a:latin typeface="IBM Plex Sans Light" panose="020B0403050203000203" pitchFamily="34" charset="0"/>
              </a:rPr>
              <a:t>Self-supervision at scale</a:t>
            </a:r>
          </a:p>
          <a:p>
            <a:r>
              <a:rPr lang="en-US" sz="1200" dirty="0">
                <a:latin typeface="IBM Plex Sans Light" panose="020B0403050203000203" pitchFamily="34" charset="0"/>
              </a:rPr>
              <a:t>+</a:t>
            </a:r>
          </a:p>
          <a:p>
            <a:r>
              <a:rPr lang="en-US" sz="1200" dirty="0">
                <a:latin typeface="IBM Plex Sans Light" panose="020B0403050203000203" pitchFamily="34" charset="0"/>
              </a:rPr>
              <a:t>Massive Data</a:t>
            </a:r>
          </a:p>
          <a:p>
            <a:r>
              <a:rPr lang="en-US" sz="1200" dirty="0">
                <a:latin typeface="IBM Plex Sans Light" panose="020B0403050203000203" pitchFamily="34" charset="0"/>
              </a:rPr>
              <a:t>+ </a:t>
            </a:r>
          </a:p>
          <a:p>
            <a:r>
              <a:rPr lang="en-US" sz="1200" dirty="0">
                <a:latin typeface="IBM Plex Sans Light" panose="020B0403050203000203" pitchFamily="34" charset="0"/>
              </a:rPr>
              <a:t>Compute</a:t>
            </a:r>
          </a:p>
        </p:txBody>
      </p:sp>
      <p:sp>
        <p:nvSpPr>
          <p:cNvPr id="60" name="TextBox 59">
            <a:extLst>
              <a:ext uri="{FF2B5EF4-FFF2-40B4-BE49-F238E27FC236}">
                <a16:creationId xmlns:a16="http://schemas.microsoft.com/office/drawing/2014/main" id="{487B3DEE-F02C-7627-D018-2F367E4D5D44}"/>
              </a:ext>
            </a:extLst>
          </p:cNvPr>
          <p:cNvSpPr txBox="1"/>
          <p:nvPr/>
        </p:nvSpPr>
        <p:spPr>
          <a:xfrm>
            <a:off x="8499556" y="1138158"/>
            <a:ext cx="2032189" cy="1774973"/>
          </a:xfrm>
          <a:prstGeom prst="rect">
            <a:avLst/>
          </a:prstGeom>
          <a:noFill/>
        </p:spPr>
        <p:txBody>
          <a:bodyPr wrap="square" rtlCol="0">
            <a:spAutoFit/>
          </a:bodyPr>
          <a:lstStyle/>
          <a:p>
            <a:pPr algn="r"/>
            <a:r>
              <a:rPr lang="en-US" sz="1467" b="1" dirty="0">
                <a:solidFill>
                  <a:schemeClr val="accent5"/>
                </a:solidFill>
                <a:latin typeface="IBM Plex Sans" panose="020B0503050203000203" pitchFamily="34" charset="0"/>
              </a:rPr>
              <a:t>Future</a:t>
            </a:r>
          </a:p>
          <a:p>
            <a:endParaRPr lang="en-US" sz="1067" dirty="0">
              <a:solidFill>
                <a:schemeClr val="bg1">
                  <a:lumMod val="65000"/>
                </a:schemeClr>
              </a:solidFill>
              <a:latin typeface="IBM Plex Sans Light" panose="020B0403050203000203" pitchFamily="34" charset="0"/>
            </a:endParaRPr>
          </a:p>
          <a:p>
            <a:r>
              <a:rPr lang="en-US" sz="1200" dirty="0">
                <a:solidFill>
                  <a:srgbClr val="00B050"/>
                </a:solidFill>
                <a:latin typeface="IBM Plex Sans Light" panose="020B0403050203000203" pitchFamily="34" charset="0"/>
              </a:rPr>
              <a:t>Learnable Logic</a:t>
            </a:r>
          </a:p>
          <a:p>
            <a:r>
              <a:rPr lang="en-US" sz="1200" dirty="0">
                <a:latin typeface="IBM Plex Sans Light" panose="020B0403050203000203" pitchFamily="34" charset="0"/>
              </a:rPr>
              <a:t>+</a:t>
            </a:r>
          </a:p>
          <a:p>
            <a:r>
              <a:rPr lang="en-US" sz="1200" dirty="0">
                <a:latin typeface="IBM Plex Sans Light" panose="020B0403050203000203" pitchFamily="34" charset="0"/>
              </a:rPr>
              <a:t>Self-supervision at scale</a:t>
            </a:r>
          </a:p>
          <a:p>
            <a:r>
              <a:rPr lang="en-US" sz="1200" dirty="0">
                <a:latin typeface="IBM Plex Sans Light" panose="020B0403050203000203" pitchFamily="34" charset="0"/>
              </a:rPr>
              <a:t>+</a:t>
            </a:r>
          </a:p>
          <a:p>
            <a:r>
              <a:rPr lang="en-US" sz="1200" dirty="0">
                <a:latin typeface="IBM Plex Sans Light" panose="020B0403050203000203" pitchFamily="34" charset="0"/>
              </a:rPr>
              <a:t>Massive Data</a:t>
            </a:r>
          </a:p>
          <a:p>
            <a:r>
              <a:rPr lang="en-US" sz="1200" dirty="0">
                <a:latin typeface="IBM Plex Sans Light" panose="020B0403050203000203" pitchFamily="34" charset="0"/>
              </a:rPr>
              <a:t>+ </a:t>
            </a:r>
          </a:p>
          <a:p>
            <a:r>
              <a:rPr lang="en-US" sz="1200" dirty="0">
                <a:latin typeface="IBM Plex Sans Light" panose="020B0403050203000203" pitchFamily="34" charset="0"/>
              </a:rPr>
              <a:t>Compute</a:t>
            </a:r>
          </a:p>
        </p:txBody>
      </p:sp>
      <p:pic>
        <p:nvPicPr>
          <p:cNvPr id="11" name="Picture 10" descr="A diagram of a brain process&#10;&#10;AI-generated content may be incorrect.">
            <a:extLst>
              <a:ext uri="{FF2B5EF4-FFF2-40B4-BE49-F238E27FC236}">
                <a16:creationId xmlns:a16="http://schemas.microsoft.com/office/drawing/2014/main" id="{CFF001EF-11E0-10CC-D1F3-A820FD1BDCB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33134" y="2952717"/>
            <a:ext cx="2719270" cy="1564926"/>
          </a:xfrm>
          <a:prstGeom prst="rect">
            <a:avLst/>
          </a:prstGeom>
        </p:spPr>
      </p:pic>
    </p:spTree>
    <p:extLst>
      <p:ext uri="{BB962C8B-B14F-4D97-AF65-F5344CB8AC3E}">
        <p14:creationId xmlns:p14="http://schemas.microsoft.com/office/powerpoint/2010/main" val="1969448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B0A2-EB04-11CD-907F-5FB6BFF56796}"/>
              </a:ext>
            </a:extLst>
          </p:cNvPr>
          <p:cNvSpPr>
            <a:spLocks noGrp="1"/>
          </p:cNvSpPr>
          <p:nvPr>
            <p:ph type="title"/>
          </p:nvPr>
        </p:nvSpPr>
        <p:spPr>
          <a:xfrm>
            <a:off x="697819" y="365125"/>
            <a:ext cx="10655981" cy="859993"/>
          </a:xfrm>
        </p:spPr>
        <p:txBody>
          <a:bodyPr>
            <a:normAutofit/>
          </a:bodyPr>
          <a:lstStyle/>
          <a:p>
            <a:r>
              <a:rPr lang="en-US" dirty="0"/>
              <a:t>The Manifold Hypothesis</a:t>
            </a:r>
          </a:p>
        </p:txBody>
      </p:sp>
      <p:sp>
        <p:nvSpPr>
          <p:cNvPr id="25" name="TextBox 24">
            <a:extLst>
              <a:ext uri="{FF2B5EF4-FFF2-40B4-BE49-F238E27FC236}">
                <a16:creationId xmlns:a16="http://schemas.microsoft.com/office/drawing/2014/main" id="{FD344C91-4365-B955-961C-7C9A17A64782}"/>
              </a:ext>
            </a:extLst>
          </p:cNvPr>
          <p:cNvSpPr txBox="1"/>
          <p:nvPr/>
        </p:nvSpPr>
        <p:spPr>
          <a:xfrm>
            <a:off x="697819" y="1496291"/>
            <a:ext cx="4667313" cy="1631216"/>
          </a:xfrm>
          <a:prstGeom prst="rect">
            <a:avLst/>
          </a:prstGeom>
          <a:noFill/>
        </p:spPr>
        <p:txBody>
          <a:bodyPr wrap="square">
            <a:spAutoFit/>
          </a:bodyPr>
          <a:lstStyle/>
          <a:p>
            <a:pPr>
              <a:buNone/>
            </a:pPr>
            <a:r>
              <a:rPr lang="en-US" sz="2000" b="1" dirty="0">
                <a:latin typeface="IBM Plex Sans Light" panose="020B0503050203000203" pitchFamily="34" charset="0"/>
              </a:rPr>
              <a:t>Vision/Language</a:t>
            </a:r>
            <a:br>
              <a:rPr lang="en-US" sz="2000" b="1" dirty="0">
                <a:latin typeface="IBM Plex Sans Light" panose="020B0503050203000203" pitchFamily="34" charset="0"/>
              </a:rPr>
            </a:br>
            <a:r>
              <a:rPr lang="en-US" sz="2000" dirty="0">
                <a:solidFill>
                  <a:srgbClr val="82403D"/>
                </a:solidFill>
                <a:latin typeface="IBM Plex Sans Light" panose="020B0503050203000203" pitchFamily="34" charset="0"/>
              </a:rPr>
              <a:t>The manifold hypothesis holds. </a:t>
            </a:r>
          </a:p>
          <a:p>
            <a:pPr>
              <a:buNone/>
            </a:pPr>
            <a:r>
              <a:rPr lang="en-US" sz="2000" dirty="0">
                <a:latin typeface="IBM Plex Sans Light" panose="020B0503050203000203" pitchFamily="34" charset="0"/>
              </a:rPr>
              <a:t>Complex data can be represented using simple, shared features across the dataset (e.g., all faces have eyes).</a:t>
            </a:r>
          </a:p>
        </p:txBody>
      </p:sp>
      <p:sp>
        <p:nvSpPr>
          <p:cNvPr id="27" name="TextBox 26">
            <a:extLst>
              <a:ext uri="{FF2B5EF4-FFF2-40B4-BE49-F238E27FC236}">
                <a16:creationId xmlns:a16="http://schemas.microsoft.com/office/drawing/2014/main" id="{7C486C8B-A7C3-4A1C-7D41-FBFDE8324C32}"/>
              </a:ext>
            </a:extLst>
          </p:cNvPr>
          <p:cNvSpPr txBox="1"/>
          <p:nvPr/>
        </p:nvSpPr>
        <p:spPr>
          <a:xfrm>
            <a:off x="6584276" y="1496291"/>
            <a:ext cx="5072515" cy="1323439"/>
          </a:xfrm>
          <a:prstGeom prst="rect">
            <a:avLst/>
          </a:prstGeom>
          <a:noFill/>
        </p:spPr>
        <p:txBody>
          <a:bodyPr wrap="square">
            <a:spAutoFit/>
          </a:bodyPr>
          <a:lstStyle/>
          <a:p>
            <a:pPr>
              <a:buNone/>
            </a:pPr>
            <a:r>
              <a:rPr lang="en-US" sz="2000" b="1" dirty="0">
                <a:latin typeface="IBM Plex Sans Light" panose="020B0503050203000203" pitchFamily="34" charset="0"/>
              </a:rPr>
              <a:t>Symbolic and Discrete problems</a:t>
            </a:r>
            <a:br>
              <a:rPr lang="en-US" sz="2000" dirty="0">
                <a:latin typeface="IBM Plex Sans Light" panose="020B0503050203000203" pitchFamily="34" charset="0"/>
              </a:rPr>
            </a:br>
            <a:r>
              <a:rPr lang="en-US" sz="2000" dirty="0">
                <a:solidFill>
                  <a:srgbClr val="82403D"/>
                </a:solidFill>
                <a:latin typeface="IBM Plex Sans Light" panose="020B0503050203000203" pitchFamily="34" charset="0"/>
              </a:rPr>
              <a:t>The manifold hypothesis does not hold. </a:t>
            </a:r>
            <a:r>
              <a:rPr lang="en-US" sz="2000" dirty="0">
                <a:latin typeface="IBM Plex Sans Light" panose="020B0503050203000203" pitchFamily="34" charset="0"/>
              </a:rPr>
              <a:t>Complex data lacks simple, shared features across the dataset.</a:t>
            </a:r>
          </a:p>
        </p:txBody>
      </p:sp>
      <p:pic>
        <p:nvPicPr>
          <p:cNvPr id="34" name="Picture 33" descr="A diagram of a grid with different faces&#10;&#10;AI-generated content may be incorrect.">
            <a:extLst>
              <a:ext uri="{FF2B5EF4-FFF2-40B4-BE49-F238E27FC236}">
                <a16:creationId xmlns:a16="http://schemas.microsoft.com/office/drawing/2014/main" id="{8B24946F-A2FB-6124-7872-BA6914F4D10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9178" y="3527980"/>
            <a:ext cx="3810751" cy="2893251"/>
          </a:xfrm>
          <a:prstGeom prst="rect">
            <a:avLst/>
          </a:prstGeom>
        </p:spPr>
      </p:pic>
      <p:pic>
        <p:nvPicPr>
          <p:cNvPr id="36" name="Picture 35" descr="A diagram of a structure&#10;&#10;AI-generated content may be incorrect.">
            <a:extLst>
              <a:ext uri="{FF2B5EF4-FFF2-40B4-BE49-F238E27FC236}">
                <a16:creationId xmlns:a16="http://schemas.microsoft.com/office/drawing/2014/main" id="{BD1C5DD8-7408-2E4F-937B-8501BC275A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55980" y="3416880"/>
            <a:ext cx="3574684" cy="3004351"/>
          </a:xfrm>
          <a:prstGeom prst="rect">
            <a:avLst/>
          </a:prstGeom>
        </p:spPr>
      </p:pic>
      <p:sp>
        <p:nvSpPr>
          <p:cNvPr id="37" name="TextBox 36">
            <a:extLst>
              <a:ext uri="{FF2B5EF4-FFF2-40B4-BE49-F238E27FC236}">
                <a16:creationId xmlns:a16="http://schemas.microsoft.com/office/drawing/2014/main" id="{FD98C82D-ACC5-BBA5-DD80-67D69F729035}"/>
              </a:ext>
            </a:extLst>
          </p:cNvPr>
          <p:cNvSpPr txBox="1"/>
          <p:nvPr/>
        </p:nvSpPr>
        <p:spPr>
          <a:xfrm>
            <a:off x="153058" y="6542388"/>
            <a:ext cx="2209259" cy="276999"/>
          </a:xfrm>
          <a:prstGeom prst="rect">
            <a:avLst/>
          </a:prstGeom>
          <a:noFill/>
        </p:spPr>
        <p:txBody>
          <a:bodyPr wrap="none" rtlCol="0">
            <a:spAutoFit/>
          </a:bodyPr>
          <a:lstStyle/>
          <a:p>
            <a:pPr>
              <a:buNone/>
            </a:pPr>
            <a:r>
              <a:rPr lang="en-US" sz="1200" dirty="0">
                <a:solidFill>
                  <a:schemeClr val="bg1">
                    <a:lumMod val="75000"/>
                  </a:schemeClr>
                </a:solidFill>
                <a:effectLst/>
                <a:latin typeface="Roboto" panose="02000000000000000000" pitchFamily="2" charset="0"/>
              </a:rPr>
              <a:t>Alvaro Velasquez, </a:t>
            </a:r>
            <a:r>
              <a:rPr lang="en-US" sz="1200" i="0" dirty="0">
                <a:solidFill>
                  <a:schemeClr val="bg1">
                    <a:lumMod val="75000"/>
                  </a:schemeClr>
                </a:solidFill>
                <a:effectLst/>
                <a:latin typeface="Roboto" panose="02000000000000000000" pitchFamily="2" charset="0"/>
              </a:rPr>
              <a:t>NSSS 2024</a:t>
            </a:r>
          </a:p>
        </p:txBody>
      </p:sp>
    </p:spTree>
    <p:extLst>
      <p:ext uri="{BB962C8B-B14F-4D97-AF65-F5344CB8AC3E}">
        <p14:creationId xmlns:p14="http://schemas.microsoft.com/office/powerpoint/2010/main" val="2541391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2661932-7EB3-686C-4D2E-A99F80BC38A4}"/>
              </a:ext>
            </a:extLst>
          </p:cNvPr>
          <p:cNvGraphicFramePr>
            <a:graphicFrameLocks noGrp="1"/>
          </p:cNvGraphicFramePr>
          <p:nvPr>
            <p:extLst>
              <p:ext uri="{D42A27DB-BD31-4B8C-83A1-F6EECF244321}">
                <p14:modId xmlns:p14="http://schemas.microsoft.com/office/powerpoint/2010/main" val="3093563066"/>
              </p:ext>
            </p:extLst>
          </p:nvPr>
        </p:nvGraphicFramePr>
        <p:xfrm>
          <a:off x="568271" y="790049"/>
          <a:ext cx="5779576" cy="2073560"/>
        </p:xfrm>
        <a:graphic>
          <a:graphicData uri="http://schemas.openxmlformats.org/drawingml/2006/table">
            <a:tbl>
              <a:tblPr bandRow="1">
                <a:tableStyleId>{68D230F3-CF80-4859-8CE7-A43EE81993B5}</a:tableStyleId>
              </a:tblPr>
              <a:tblGrid>
                <a:gridCol w="2633420">
                  <a:extLst>
                    <a:ext uri="{9D8B030D-6E8A-4147-A177-3AD203B41FA5}">
                      <a16:colId xmlns:a16="http://schemas.microsoft.com/office/drawing/2014/main" val="2803840730"/>
                    </a:ext>
                  </a:extLst>
                </a:gridCol>
                <a:gridCol w="3146156">
                  <a:extLst>
                    <a:ext uri="{9D8B030D-6E8A-4147-A177-3AD203B41FA5}">
                      <a16:colId xmlns:a16="http://schemas.microsoft.com/office/drawing/2014/main" val="1544002353"/>
                    </a:ext>
                  </a:extLst>
                </a:gridCol>
              </a:tblGrid>
              <a:tr h="414712">
                <a:tc>
                  <a:txBody>
                    <a:bodyPr/>
                    <a:lstStyle/>
                    <a:p>
                      <a:r>
                        <a:rPr lang="en-US" sz="1600" b="0" dirty="0">
                          <a:solidFill>
                            <a:schemeClr val="accent6">
                              <a:lumMod val="50000"/>
                            </a:schemeClr>
                          </a:solidFill>
                        </a:rPr>
                        <a:t>Computer Vision</a:t>
                      </a:r>
                      <a:endParaRPr lang="en-US" sz="1600" b="0" i="0" dirty="0">
                        <a:solidFill>
                          <a:schemeClr val="accent6">
                            <a:lumMod val="50000"/>
                          </a:schemeClr>
                        </a:solidFill>
                        <a:latin typeface="IBM Plex Sans Light" panose="020B0503050203000203" pitchFamily="34" charset="0"/>
                      </a:endParaRPr>
                    </a:p>
                  </a:txBody>
                  <a:tcPr anchor="ctr"/>
                </a:tc>
                <a:tc>
                  <a:txBody>
                    <a:bodyPr/>
                    <a:lstStyle/>
                    <a:p>
                      <a:r>
                        <a:rPr lang="en-US" sz="1600" b="0" dirty="0">
                          <a:solidFill>
                            <a:schemeClr val="accent6">
                              <a:lumMod val="50000"/>
                            </a:schemeClr>
                          </a:solidFill>
                        </a:rPr>
                        <a:t>Face recognition</a:t>
                      </a:r>
                      <a:endParaRPr lang="en-US" sz="1600" b="0" i="0" dirty="0">
                        <a:solidFill>
                          <a:schemeClr val="accent6">
                            <a:lumMod val="50000"/>
                          </a:schemeClr>
                        </a:solidFill>
                        <a:latin typeface="IBM Plex Sans Light" panose="020B0503050203000203" pitchFamily="34" charset="0"/>
                      </a:endParaRPr>
                    </a:p>
                  </a:txBody>
                  <a:tcPr anchor="ctr"/>
                </a:tc>
                <a:extLst>
                  <a:ext uri="{0D108BD9-81ED-4DB2-BD59-A6C34878D82A}">
                    <a16:rowId xmlns:a16="http://schemas.microsoft.com/office/drawing/2014/main" val="3414914501"/>
                  </a:ext>
                </a:extLst>
              </a:tr>
              <a:tr h="414712">
                <a:tc>
                  <a:txBody>
                    <a:bodyPr/>
                    <a:lstStyle/>
                    <a:p>
                      <a:r>
                        <a:rPr lang="en-US" sz="1600" b="0" dirty="0">
                          <a:solidFill>
                            <a:schemeClr val="accent6">
                              <a:lumMod val="50000"/>
                            </a:schemeClr>
                          </a:solidFill>
                        </a:rPr>
                        <a:t>Speech Recognition</a:t>
                      </a:r>
                      <a:endParaRPr lang="en-US" sz="1600" b="0" i="0" dirty="0">
                        <a:solidFill>
                          <a:schemeClr val="accent6">
                            <a:lumMod val="50000"/>
                          </a:schemeClr>
                        </a:solidFill>
                        <a:latin typeface="IBM Plex Sans Light" panose="020B0503050203000203" pitchFamily="34" charset="0"/>
                      </a:endParaRPr>
                    </a:p>
                  </a:txBody>
                  <a:tcPr anchor="ctr"/>
                </a:tc>
                <a:tc>
                  <a:txBody>
                    <a:bodyPr/>
                    <a:lstStyle/>
                    <a:p>
                      <a:r>
                        <a:rPr lang="en-US" sz="1600" b="0">
                          <a:solidFill>
                            <a:schemeClr val="accent6">
                              <a:lumMod val="50000"/>
                            </a:schemeClr>
                          </a:solidFill>
                        </a:rPr>
                        <a:t>Transcribing spoken English</a:t>
                      </a:r>
                      <a:endParaRPr lang="en-US" sz="1600" b="0" i="0">
                        <a:solidFill>
                          <a:schemeClr val="accent6">
                            <a:lumMod val="50000"/>
                          </a:schemeClr>
                        </a:solidFill>
                        <a:latin typeface="IBM Plex Sans Light" panose="020B0503050203000203" pitchFamily="34" charset="0"/>
                      </a:endParaRPr>
                    </a:p>
                  </a:txBody>
                  <a:tcPr anchor="ctr"/>
                </a:tc>
                <a:extLst>
                  <a:ext uri="{0D108BD9-81ED-4DB2-BD59-A6C34878D82A}">
                    <a16:rowId xmlns:a16="http://schemas.microsoft.com/office/drawing/2014/main" val="3527779043"/>
                  </a:ext>
                </a:extLst>
              </a:tr>
              <a:tr h="414712">
                <a:tc>
                  <a:txBody>
                    <a:bodyPr/>
                    <a:lstStyle/>
                    <a:p>
                      <a:r>
                        <a:rPr lang="en-US" sz="1600" b="0" dirty="0">
                          <a:solidFill>
                            <a:schemeClr val="accent6">
                              <a:lumMod val="50000"/>
                            </a:schemeClr>
                          </a:solidFill>
                        </a:rPr>
                        <a:t>Medical Imaging</a:t>
                      </a:r>
                      <a:endParaRPr lang="en-US" sz="1600" b="0" i="0" dirty="0">
                        <a:solidFill>
                          <a:schemeClr val="accent6">
                            <a:lumMod val="50000"/>
                          </a:schemeClr>
                        </a:solidFill>
                        <a:latin typeface="IBM Plex Sans Light" panose="020B0503050203000203" pitchFamily="34" charset="0"/>
                      </a:endParaRPr>
                    </a:p>
                  </a:txBody>
                  <a:tcPr anchor="ctr"/>
                </a:tc>
                <a:tc>
                  <a:txBody>
                    <a:bodyPr/>
                    <a:lstStyle/>
                    <a:p>
                      <a:r>
                        <a:rPr lang="en-US" sz="1600" b="0">
                          <a:solidFill>
                            <a:schemeClr val="accent6">
                              <a:lumMod val="50000"/>
                            </a:schemeClr>
                          </a:solidFill>
                        </a:rPr>
                        <a:t>Classifying chest X-rays</a:t>
                      </a:r>
                      <a:endParaRPr lang="en-US" sz="1600" b="0" i="0">
                        <a:solidFill>
                          <a:schemeClr val="accent6">
                            <a:lumMod val="50000"/>
                          </a:schemeClr>
                        </a:solidFill>
                        <a:latin typeface="IBM Plex Sans Light" panose="020B0503050203000203" pitchFamily="34" charset="0"/>
                      </a:endParaRPr>
                    </a:p>
                  </a:txBody>
                  <a:tcPr anchor="ctr"/>
                </a:tc>
                <a:extLst>
                  <a:ext uri="{0D108BD9-81ED-4DB2-BD59-A6C34878D82A}">
                    <a16:rowId xmlns:a16="http://schemas.microsoft.com/office/drawing/2014/main" val="3640738710"/>
                  </a:ext>
                </a:extLst>
              </a:tr>
              <a:tr h="414712">
                <a:tc>
                  <a:txBody>
                    <a:bodyPr/>
                    <a:lstStyle/>
                    <a:p>
                      <a:r>
                        <a:rPr lang="en-US" sz="1600" b="0" dirty="0">
                          <a:solidFill>
                            <a:schemeClr val="accent6">
                              <a:lumMod val="50000"/>
                            </a:schemeClr>
                          </a:solidFill>
                        </a:rPr>
                        <a:t>Autonomous Driving</a:t>
                      </a:r>
                      <a:endParaRPr lang="en-US" sz="1600" b="0" i="0" dirty="0">
                        <a:solidFill>
                          <a:schemeClr val="accent6">
                            <a:lumMod val="50000"/>
                          </a:schemeClr>
                        </a:solidFill>
                        <a:latin typeface="IBM Plex Sans Light" panose="020B0503050203000203" pitchFamily="34" charset="0"/>
                      </a:endParaRPr>
                    </a:p>
                  </a:txBody>
                  <a:tcPr anchor="ctr"/>
                </a:tc>
                <a:tc>
                  <a:txBody>
                    <a:bodyPr/>
                    <a:lstStyle/>
                    <a:p>
                      <a:r>
                        <a:rPr lang="en-US" sz="1600" b="0">
                          <a:solidFill>
                            <a:schemeClr val="accent6">
                              <a:lumMod val="50000"/>
                            </a:schemeClr>
                          </a:solidFill>
                        </a:rPr>
                        <a:t>Lane detection in highway scenes</a:t>
                      </a:r>
                      <a:endParaRPr lang="en-US" sz="1600" b="0" i="0">
                        <a:solidFill>
                          <a:schemeClr val="accent6">
                            <a:lumMod val="50000"/>
                          </a:schemeClr>
                        </a:solidFill>
                        <a:latin typeface="IBM Plex Sans Light" panose="020B0503050203000203" pitchFamily="34" charset="0"/>
                      </a:endParaRPr>
                    </a:p>
                  </a:txBody>
                  <a:tcPr anchor="ctr"/>
                </a:tc>
                <a:extLst>
                  <a:ext uri="{0D108BD9-81ED-4DB2-BD59-A6C34878D82A}">
                    <a16:rowId xmlns:a16="http://schemas.microsoft.com/office/drawing/2014/main" val="2442203363"/>
                  </a:ext>
                </a:extLst>
              </a:tr>
              <a:tr h="414712">
                <a:tc>
                  <a:txBody>
                    <a:bodyPr/>
                    <a:lstStyle/>
                    <a:p>
                      <a:r>
                        <a:rPr lang="en-US" sz="1600" b="0" dirty="0">
                          <a:solidFill>
                            <a:schemeClr val="accent6">
                              <a:lumMod val="50000"/>
                            </a:schemeClr>
                          </a:solidFill>
                        </a:rPr>
                        <a:t>Handwriting Recognition</a:t>
                      </a:r>
                      <a:endParaRPr lang="en-US" sz="1600" b="0" i="0" dirty="0">
                        <a:solidFill>
                          <a:schemeClr val="accent6">
                            <a:lumMod val="50000"/>
                          </a:schemeClr>
                        </a:solidFill>
                        <a:latin typeface="IBM Plex Sans Light" panose="020B0503050203000203" pitchFamily="34" charset="0"/>
                      </a:endParaRPr>
                    </a:p>
                  </a:txBody>
                  <a:tcPr anchor="ctr"/>
                </a:tc>
                <a:tc>
                  <a:txBody>
                    <a:bodyPr/>
                    <a:lstStyle/>
                    <a:p>
                      <a:r>
                        <a:rPr lang="en-US" sz="1600" b="0" dirty="0">
                          <a:solidFill>
                            <a:schemeClr val="accent6">
                              <a:lumMod val="50000"/>
                            </a:schemeClr>
                          </a:solidFill>
                        </a:rPr>
                        <a:t>Classifying digits (e.g., MNIST)</a:t>
                      </a:r>
                      <a:endParaRPr lang="en-US" sz="1600" b="0" i="0" dirty="0">
                        <a:solidFill>
                          <a:schemeClr val="accent6">
                            <a:lumMod val="50000"/>
                          </a:schemeClr>
                        </a:solidFill>
                        <a:latin typeface="IBM Plex Sans Light" panose="020B0503050203000203" pitchFamily="34" charset="0"/>
                      </a:endParaRPr>
                    </a:p>
                  </a:txBody>
                  <a:tcPr anchor="ctr"/>
                </a:tc>
                <a:extLst>
                  <a:ext uri="{0D108BD9-81ED-4DB2-BD59-A6C34878D82A}">
                    <a16:rowId xmlns:a16="http://schemas.microsoft.com/office/drawing/2014/main" val="4088297883"/>
                  </a:ext>
                </a:extLst>
              </a:tr>
            </a:tbl>
          </a:graphicData>
        </a:graphic>
      </p:graphicFrame>
      <p:graphicFrame>
        <p:nvGraphicFramePr>
          <p:cNvPr id="17" name="Table 16">
            <a:extLst>
              <a:ext uri="{FF2B5EF4-FFF2-40B4-BE49-F238E27FC236}">
                <a16:creationId xmlns:a16="http://schemas.microsoft.com/office/drawing/2014/main" id="{B9A4A4C0-0D05-0DCF-02CD-EDAB99310615}"/>
              </a:ext>
            </a:extLst>
          </p:cNvPr>
          <p:cNvGraphicFramePr>
            <a:graphicFrameLocks noGrp="1"/>
          </p:cNvGraphicFramePr>
          <p:nvPr>
            <p:extLst>
              <p:ext uri="{D42A27DB-BD31-4B8C-83A1-F6EECF244321}">
                <p14:modId xmlns:p14="http://schemas.microsoft.com/office/powerpoint/2010/main" val="4120471651"/>
              </p:ext>
            </p:extLst>
          </p:nvPr>
        </p:nvGraphicFramePr>
        <p:xfrm>
          <a:off x="5836400" y="4378618"/>
          <a:ext cx="6044339" cy="2073560"/>
        </p:xfrm>
        <a:graphic>
          <a:graphicData uri="http://schemas.openxmlformats.org/drawingml/2006/table">
            <a:tbl>
              <a:tblPr bandRow="1">
                <a:tableStyleId>{D27102A9-8310-4765-A935-A1911B00CA55}</a:tableStyleId>
              </a:tblPr>
              <a:tblGrid>
                <a:gridCol w="2402237">
                  <a:extLst>
                    <a:ext uri="{9D8B030D-6E8A-4147-A177-3AD203B41FA5}">
                      <a16:colId xmlns:a16="http://schemas.microsoft.com/office/drawing/2014/main" val="559696218"/>
                    </a:ext>
                  </a:extLst>
                </a:gridCol>
                <a:gridCol w="3642102">
                  <a:extLst>
                    <a:ext uri="{9D8B030D-6E8A-4147-A177-3AD203B41FA5}">
                      <a16:colId xmlns:a16="http://schemas.microsoft.com/office/drawing/2014/main" val="1607485801"/>
                    </a:ext>
                  </a:extLst>
                </a:gridCol>
              </a:tblGrid>
              <a:tr h="414712">
                <a:tc>
                  <a:txBody>
                    <a:bodyPr/>
                    <a:lstStyle/>
                    <a:p>
                      <a:pPr algn="l" fontAlgn="b"/>
                      <a:r>
                        <a:rPr lang="en-US" sz="1600" b="0" u="none" strike="noStrike" dirty="0">
                          <a:solidFill>
                            <a:schemeClr val="accent4">
                              <a:lumMod val="50000"/>
                            </a:schemeClr>
                          </a:solidFill>
                          <a:effectLst/>
                        </a:rPr>
                        <a:t>Supply Chain / Logistics</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tc>
                  <a:txBody>
                    <a:bodyPr/>
                    <a:lstStyle/>
                    <a:p>
                      <a:pPr algn="l" fontAlgn="b"/>
                      <a:r>
                        <a:rPr lang="en-US" sz="1600" b="0" u="none" strike="noStrike" dirty="0">
                          <a:solidFill>
                            <a:schemeClr val="accent4">
                              <a:lumMod val="50000"/>
                            </a:schemeClr>
                          </a:solidFill>
                          <a:effectLst/>
                        </a:rPr>
                        <a:t>Optimizing dynamic delivery networks</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extLst>
                  <a:ext uri="{0D108BD9-81ED-4DB2-BD59-A6C34878D82A}">
                    <a16:rowId xmlns:a16="http://schemas.microsoft.com/office/drawing/2014/main" val="2876521216"/>
                  </a:ext>
                </a:extLst>
              </a:tr>
              <a:tr h="414712">
                <a:tc>
                  <a:txBody>
                    <a:bodyPr/>
                    <a:lstStyle/>
                    <a:p>
                      <a:pPr algn="l" fontAlgn="b"/>
                      <a:r>
                        <a:rPr lang="en-US" sz="1600" b="0" u="none" strike="noStrike" dirty="0">
                          <a:solidFill>
                            <a:schemeClr val="accent4">
                              <a:lumMod val="50000"/>
                            </a:schemeClr>
                          </a:solidFill>
                          <a:effectLst/>
                        </a:rPr>
                        <a:t>Cybersecurity</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tc>
                  <a:txBody>
                    <a:bodyPr/>
                    <a:lstStyle/>
                    <a:p>
                      <a:pPr algn="l" fontAlgn="b"/>
                      <a:r>
                        <a:rPr lang="en-US" sz="1600" b="0" u="none" strike="noStrike">
                          <a:solidFill>
                            <a:schemeClr val="accent4">
                              <a:lumMod val="50000"/>
                            </a:schemeClr>
                          </a:solidFill>
                          <a:effectLst/>
                        </a:rPr>
                        <a:t>Detecting novel attack patterns</a:t>
                      </a:r>
                      <a:endParaRPr lang="en-US" sz="1600" b="0" i="0" u="none" strike="noStrike">
                        <a:solidFill>
                          <a:schemeClr val="accent4">
                            <a:lumMod val="50000"/>
                          </a:schemeClr>
                        </a:solidFill>
                        <a:effectLst/>
                        <a:latin typeface="IBM Plex Sans Light" panose="020B0503050203000203" pitchFamily="34" charset="0"/>
                      </a:endParaRPr>
                    </a:p>
                  </a:txBody>
                  <a:tcPr marL="9525" marR="9525" marT="9525" marB="0" anchor="ctr"/>
                </a:tc>
                <a:extLst>
                  <a:ext uri="{0D108BD9-81ED-4DB2-BD59-A6C34878D82A}">
                    <a16:rowId xmlns:a16="http://schemas.microsoft.com/office/drawing/2014/main" val="2185477225"/>
                  </a:ext>
                </a:extLst>
              </a:tr>
              <a:tr h="414712">
                <a:tc>
                  <a:txBody>
                    <a:bodyPr/>
                    <a:lstStyle/>
                    <a:p>
                      <a:pPr algn="l" fontAlgn="b"/>
                      <a:r>
                        <a:rPr lang="en-US" sz="1600" b="0" u="none" strike="noStrike" dirty="0">
                          <a:solidFill>
                            <a:schemeClr val="accent4">
                              <a:lumMod val="50000"/>
                            </a:schemeClr>
                          </a:solidFill>
                          <a:effectLst/>
                        </a:rPr>
                        <a:t>Scientific Discovery</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tc>
                  <a:txBody>
                    <a:bodyPr/>
                    <a:lstStyle/>
                    <a:p>
                      <a:pPr algn="l" fontAlgn="b"/>
                      <a:r>
                        <a:rPr lang="en-US" sz="1600" b="0" u="none" strike="noStrike">
                          <a:solidFill>
                            <a:schemeClr val="accent4">
                              <a:lumMod val="50000"/>
                            </a:schemeClr>
                          </a:solidFill>
                          <a:effectLst/>
                        </a:rPr>
                        <a:t>Predicting outcomes of chemical reactions</a:t>
                      </a:r>
                      <a:endParaRPr lang="en-US" sz="1600" b="0" i="0" u="none" strike="noStrike">
                        <a:solidFill>
                          <a:schemeClr val="accent4">
                            <a:lumMod val="50000"/>
                          </a:schemeClr>
                        </a:solidFill>
                        <a:effectLst/>
                        <a:latin typeface="IBM Plex Sans Light" panose="020B0503050203000203" pitchFamily="34" charset="0"/>
                      </a:endParaRPr>
                    </a:p>
                  </a:txBody>
                  <a:tcPr marL="9525" marR="9525" marT="9525" marB="0" anchor="ctr"/>
                </a:tc>
                <a:extLst>
                  <a:ext uri="{0D108BD9-81ED-4DB2-BD59-A6C34878D82A}">
                    <a16:rowId xmlns:a16="http://schemas.microsoft.com/office/drawing/2014/main" val="4184508434"/>
                  </a:ext>
                </a:extLst>
              </a:tr>
              <a:tr h="414712">
                <a:tc>
                  <a:txBody>
                    <a:bodyPr/>
                    <a:lstStyle/>
                    <a:p>
                      <a:pPr algn="l" fontAlgn="b"/>
                      <a:r>
                        <a:rPr lang="en-US" sz="1600" b="0" u="none" strike="noStrike" dirty="0">
                          <a:solidFill>
                            <a:schemeClr val="accent4">
                              <a:lumMod val="50000"/>
                            </a:schemeClr>
                          </a:solidFill>
                          <a:effectLst/>
                        </a:rPr>
                        <a:t>Open-domain Dialogue</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tc>
                  <a:txBody>
                    <a:bodyPr/>
                    <a:lstStyle/>
                    <a:p>
                      <a:pPr algn="l" fontAlgn="b"/>
                      <a:r>
                        <a:rPr lang="en-US" sz="1600" b="0" u="none" strike="noStrike" dirty="0">
                          <a:solidFill>
                            <a:schemeClr val="accent4">
                              <a:lumMod val="50000"/>
                            </a:schemeClr>
                          </a:solidFill>
                          <a:effectLst/>
                        </a:rPr>
                        <a:t>Free-form conversation with humans</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extLst>
                  <a:ext uri="{0D108BD9-81ED-4DB2-BD59-A6C34878D82A}">
                    <a16:rowId xmlns:a16="http://schemas.microsoft.com/office/drawing/2014/main" val="753869898"/>
                  </a:ext>
                </a:extLst>
              </a:tr>
              <a:tr h="414712">
                <a:tc>
                  <a:txBody>
                    <a:bodyPr/>
                    <a:lstStyle/>
                    <a:p>
                      <a:pPr algn="l" fontAlgn="b"/>
                      <a:r>
                        <a:rPr lang="en-US" sz="1600" b="0" u="none" strike="noStrike" dirty="0">
                          <a:solidFill>
                            <a:schemeClr val="accent4">
                              <a:lumMod val="50000"/>
                            </a:schemeClr>
                          </a:solidFill>
                          <a:effectLst/>
                        </a:rPr>
                        <a:t>Creative Writing / Art</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tc>
                  <a:txBody>
                    <a:bodyPr/>
                    <a:lstStyle/>
                    <a:p>
                      <a:pPr algn="l" fontAlgn="b"/>
                      <a:r>
                        <a:rPr lang="en-US" sz="1600" b="0" u="none" strike="noStrike" dirty="0">
                          <a:solidFill>
                            <a:schemeClr val="accent4">
                              <a:lumMod val="50000"/>
                            </a:schemeClr>
                          </a:solidFill>
                          <a:effectLst/>
                        </a:rPr>
                        <a:t>Generating original stories or artworks</a:t>
                      </a:r>
                      <a:endParaRPr lang="en-US" sz="1600" b="0" i="0" u="none" strike="noStrike" dirty="0">
                        <a:solidFill>
                          <a:schemeClr val="accent4">
                            <a:lumMod val="50000"/>
                          </a:schemeClr>
                        </a:solidFill>
                        <a:effectLst/>
                        <a:latin typeface="IBM Plex Sans Light" panose="020B0503050203000203" pitchFamily="34" charset="0"/>
                      </a:endParaRPr>
                    </a:p>
                  </a:txBody>
                  <a:tcPr marL="9525" marR="9525" marT="9525" marB="0" anchor="ctr"/>
                </a:tc>
                <a:extLst>
                  <a:ext uri="{0D108BD9-81ED-4DB2-BD59-A6C34878D82A}">
                    <a16:rowId xmlns:a16="http://schemas.microsoft.com/office/drawing/2014/main" val="1655319687"/>
                  </a:ext>
                </a:extLst>
              </a:tr>
            </a:tbl>
          </a:graphicData>
        </a:graphic>
      </p:graphicFrame>
      <p:sp>
        <p:nvSpPr>
          <p:cNvPr id="19" name="TextBox 18">
            <a:extLst>
              <a:ext uri="{FF2B5EF4-FFF2-40B4-BE49-F238E27FC236}">
                <a16:creationId xmlns:a16="http://schemas.microsoft.com/office/drawing/2014/main" id="{042725BB-AFE6-517E-BB11-05C37A843837}"/>
              </a:ext>
            </a:extLst>
          </p:cNvPr>
          <p:cNvSpPr txBox="1"/>
          <p:nvPr/>
        </p:nvSpPr>
        <p:spPr>
          <a:xfrm>
            <a:off x="6427922" y="1335151"/>
            <a:ext cx="5335291" cy="1015663"/>
          </a:xfrm>
          <a:prstGeom prst="rect">
            <a:avLst/>
          </a:prstGeom>
          <a:noFill/>
        </p:spPr>
        <p:txBody>
          <a:bodyPr wrap="square">
            <a:spAutoFit/>
          </a:bodyPr>
          <a:lstStyle/>
          <a:p>
            <a:pPr>
              <a:buNone/>
            </a:pPr>
            <a:r>
              <a:rPr lang="en-US" sz="2000" b="1" dirty="0">
                <a:solidFill>
                  <a:schemeClr val="accent6">
                    <a:lumMod val="75000"/>
                  </a:schemeClr>
                </a:solidFill>
                <a:latin typeface="IBM Plex Mono Light" panose="020B0409050203000203" pitchFamily="49" charset="77"/>
              </a:rPr>
              <a:t>Manifold Hypothesis Likely Holds</a:t>
            </a:r>
          </a:p>
          <a:p>
            <a:r>
              <a:rPr lang="en-US" sz="2000" dirty="0">
                <a:solidFill>
                  <a:schemeClr val="accent6">
                    <a:lumMod val="75000"/>
                  </a:schemeClr>
                </a:solidFill>
                <a:latin typeface="IBM Plex Mono Light" panose="020B0409050203000203" pitchFamily="49" charset="77"/>
              </a:rPr>
              <a:t>Data has consistent, shared structure across samples.</a:t>
            </a:r>
          </a:p>
        </p:txBody>
      </p:sp>
      <p:sp>
        <p:nvSpPr>
          <p:cNvPr id="21" name="TextBox 20">
            <a:extLst>
              <a:ext uri="{FF2B5EF4-FFF2-40B4-BE49-F238E27FC236}">
                <a16:creationId xmlns:a16="http://schemas.microsoft.com/office/drawing/2014/main" id="{5AD499C0-C64F-C1D6-61EC-AEDA836E7525}"/>
              </a:ext>
            </a:extLst>
          </p:cNvPr>
          <p:cNvSpPr txBox="1"/>
          <p:nvPr/>
        </p:nvSpPr>
        <p:spPr>
          <a:xfrm>
            <a:off x="325464" y="4890755"/>
            <a:ext cx="5435231" cy="1015663"/>
          </a:xfrm>
          <a:prstGeom prst="rect">
            <a:avLst/>
          </a:prstGeom>
          <a:noFill/>
        </p:spPr>
        <p:txBody>
          <a:bodyPr wrap="square">
            <a:spAutoFit/>
          </a:bodyPr>
          <a:lstStyle/>
          <a:p>
            <a:pPr algn="r">
              <a:buNone/>
            </a:pPr>
            <a:r>
              <a:rPr lang="en-US" sz="2000" b="1" dirty="0">
                <a:solidFill>
                  <a:schemeClr val="accent4">
                    <a:lumMod val="75000"/>
                  </a:schemeClr>
                </a:solidFill>
                <a:latin typeface="IBM Plex Mono Light" panose="020B0409050203000203" pitchFamily="49" charset="77"/>
              </a:rPr>
              <a:t>Manifold Hypothesis Likely Fails</a:t>
            </a:r>
          </a:p>
          <a:p>
            <a:pPr algn="r"/>
            <a:r>
              <a:rPr lang="en-US" sz="2000" dirty="0">
                <a:solidFill>
                  <a:schemeClr val="accent4">
                    <a:lumMod val="75000"/>
                  </a:schemeClr>
                </a:solidFill>
                <a:latin typeface="IBM Plex Mono Light" panose="020B0409050203000203" pitchFamily="49" charset="77"/>
              </a:rPr>
              <a:t>Data varies in structure or lacks consistent representation.</a:t>
            </a:r>
          </a:p>
        </p:txBody>
      </p:sp>
    </p:spTree>
    <p:extLst>
      <p:ext uri="{BB962C8B-B14F-4D97-AF65-F5344CB8AC3E}">
        <p14:creationId xmlns:p14="http://schemas.microsoft.com/office/powerpoint/2010/main" val="381201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784E-D789-0544-B5F6-24F243CD05EA}"/>
              </a:ext>
            </a:extLst>
          </p:cNvPr>
          <p:cNvSpPr>
            <a:spLocks noGrp="1"/>
          </p:cNvSpPr>
          <p:nvPr>
            <p:ph type="title"/>
          </p:nvPr>
        </p:nvSpPr>
        <p:spPr>
          <a:xfrm>
            <a:off x="557939" y="365125"/>
            <a:ext cx="11329261" cy="859993"/>
          </a:xfrm>
        </p:spPr>
        <p:txBody>
          <a:bodyPr>
            <a:noAutofit/>
          </a:bodyPr>
          <a:lstStyle/>
          <a:p>
            <a:r>
              <a:rPr lang="en-US" sz="2800" dirty="0"/>
              <a:t>Sharper Manifolds </a:t>
            </a:r>
            <a:r>
              <a:rPr lang="en-US" sz="2800" dirty="0">
                <a:solidFill>
                  <a:schemeClr val="bg1">
                    <a:lumMod val="65000"/>
                  </a:schemeClr>
                </a:solidFill>
                <a:sym typeface="Wingdings" pitchFamily="2" charset="2"/>
              </a:rPr>
              <a:t></a:t>
            </a:r>
            <a:r>
              <a:rPr lang="en-US" sz="2800" dirty="0">
                <a:sym typeface="Wingdings" pitchFamily="2" charset="2"/>
              </a:rPr>
              <a:t> Poor Local Optima </a:t>
            </a:r>
            <a:r>
              <a:rPr lang="en-US" sz="2800" dirty="0">
                <a:solidFill>
                  <a:schemeClr val="bg1">
                    <a:lumMod val="65000"/>
                  </a:schemeClr>
                </a:solidFill>
                <a:sym typeface="Wingdings" pitchFamily="2" charset="2"/>
              </a:rPr>
              <a:t></a:t>
            </a:r>
            <a:r>
              <a:rPr lang="en-US" sz="2800" dirty="0">
                <a:sym typeface="Wingdings" pitchFamily="2" charset="2"/>
              </a:rPr>
              <a:t> </a:t>
            </a:r>
            <a:r>
              <a:rPr lang="en-US" sz="2800" dirty="0">
                <a:solidFill>
                  <a:srgbClr val="C00000"/>
                </a:solidFill>
                <a:sym typeface="Wingdings" pitchFamily="2" charset="2"/>
              </a:rPr>
              <a:t>Make Models Bigger</a:t>
            </a:r>
            <a:endParaRPr lang="en-US" sz="2800" dirty="0">
              <a:solidFill>
                <a:srgbClr val="C00000"/>
              </a:solidFill>
            </a:endParaRPr>
          </a:p>
        </p:txBody>
      </p:sp>
      <p:pic>
        <p:nvPicPr>
          <p:cNvPr id="8" name="Content Placeholder 4" descr="A round object with a gradient color&#10;&#10;AI-generated content may be incorrect.">
            <a:extLst>
              <a:ext uri="{FF2B5EF4-FFF2-40B4-BE49-F238E27FC236}">
                <a16:creationId xmlns:a16="http://schemas.microsoft.com/office/drawing/2014/main" id="{2E8C5D7B-C8B8-B8CD-F26F-D414C6ECFA15}"/>
              </a:ext>
            </a:extLst>
          </p:cNvPr>
          <p:cNvPicPr>
            <a:picLocks noChangeAspect="1"/>
          </p:cNvPicPr>
          <p:nvPr/>
        </p:nvPicPr>
        <p:blipFill>
          <a:blip r:embed="rId2" cstate="print">
            <a:clrChange>
              <a:clrFrom>
                <a:srgbClr val="FFFBFB"/>
              </a:clrFrom>
              <a:clrTo>
                <a:srgbClr val="FFFBFB">
                  <a:alpha val="0"/>
                </a:srgbClr>
              </a:clrTo>
            </a:clrChange>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tretch>
            <a:fillRect/>
          </a:stretch>
        </p:blipFill>
        <p:spPr>
          <a:xfrm>
            <a:off x="752834" y="2773017"/>
            <a:ext cx="4822024" cy="3218858"/>
          </a:xfrm>
          <a:prstGeom prst="rect">
            <a:avLst/>
          </a:prstGeom>
        </p:spPr>
      </p:pic>
      <p:sp>
        <p:nvSpPr>
          <p:cNvPr id="7" name="Content Placeholder 6">
            <a:extLst>
              <a:ext uri="{FF2B5EF4-FFF2-40B4-BE49-F238E27FC236}">
                <a16:creationId xmlns:a16="http://schemas.microsoft.com/office/drawing/2014/main" id="{4E479542-B253-50A7-D6F9-B0A43B6379BF}"/>
              </a:ext>
            </a:extLst>
          </p:cNvPr>
          <p:cNvSpPr>
            <a:spLocks noGrp="1"/>
          </p:cNvSpPr>
          <p:nvPr>
            <p:ph idx="1"/>
          </p:nvPr>
        </p:nvSpPr>
        <p:spPr>
          <a:xfrm>
            <a:off x="606219" y="1313847"/>
            <a:ext cx="6470442" cy="1315154"/>
          </a:xfrm>
        </p:spPr>
        <p:txBody>
          <a:bodyPr>
            <a:normAutofit/>
          </a:bodyPr>
          <a:lstStyle/>
          <a:p>
            <a:pPr marL="0" indent="0">
              <a:buNone/>
            </a:pPr>
            <a:r>
              <a:rPr lang="en-US" sz="2000" b="1" dirty="0">
                <a:latin typeface="IBM Plex Sans Light" panose="020B0503050203000203" pitchFamily="34" charset="0"/>
              </a:rPr>
              <a:t>Neural</a:t>
            </a:r>
            <a:r>
              <a:rPr lang="en-US" sz="2000" dirty="0">
                <a:latin typeface="IBM Plex Sans Light" panose="020B0503050203000203" pitchFamily="34" charset="0"/>
              </a:rPr>
              <a:t> Learning</a:t>
            </a:r>
          </a:p>
          <a:p>
            <a:pPr marL="0" indent="0">
              <a:buNone/>
            </a:pPr>
            <a:r>
              <a:rPr lang="en-US" sz="2000" dirty="0">
                <a:latin typeface="IBM Plex Sans Light" panose="020B0503050203000203" pitchFamily="34" charset="0"/>
              </a:rPr>
              <a:t>Learning a representation of data in a low-dimensional latent space</a:t>
            </a:r>
          </a:p>
        </p:txBody>
      </p:sp>
      <p:sp>
        <p:nvSpPr>
          <p:cNvPr id="12" name="TextBox 11">
            <a:extLst>
              <a:ext uri="{FF2B5EF4-FFF2-40B4-BE49-F238E27FC236}">
                <a16:creationId xmlns:a16="http://schemas.microsoft.com/office/drawing/2014/main" id="{6C57BBB9-106D-B9C1-D538-8F829D26CCA6}"/>
              </a:ext>
            </a:extLst>
          </p:cNvPr>
          <p:cNvSpPr txBox="1"/>
          <p:nvPr/>
        </p:nvSpPr>
        <p:spPr>
          <a:xfrm>
            <a:off x="1038997" y="4805498"/>
            <a:ext cx="1621406" cy="307777"/>
          </a:xfrm>
          <a:prstGeom prst="rect">
            <a:avLst/>
          </a:prstGeom>
          <a:noFill/>
        </p:spPr>
        <p:txBody>
          <a:bodyPr wrap="none" rtlCol="0">
            <a:spAutoFit/>
          </a:bodyPr>
          <a:lstStyle/>
          <a:p>
            <a:r>
              <a:rPr lang="en-US" sz="1400" dirty="0">
                <a:solidFill>
                  <a:schemeClr val="bg1"/>
                </a:solidFill>
              </a:rPr>
              <a:t>Data-driven Update</a:t>
            </a:r>
          </a:p>
        </p:txBody>
      </p:sp>
      <p:sp>
        <p:nvSpPr>
          <p:cNvPr id="13" name="Oval 12">
            <a:extLst>
              <a:ext uri="{FF2B5EF4-FFF2-40B4-BE49-F238E27FC236}">
                <a16:creationId xmlns:a16="http://schemas.microsoft.com/office/drawing/2014/main" id="{5DC2BC7E-ECB0-8657-47C8-21AA8197EDE3}"/>
              </a:ext>
            </a:extLst>
          </p:cNvPr>
          <p:cNvSpPr/>
          <p:nvPr/>
        </p:nvSpPr>
        <p:spPr>
          <a:xfrm>
            <a:off x="1066119" y="4554216"/>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37B1AF-549E-6660-E1B6-D611CCB7FD7F}"/>
              </a:ext>
            </a:extLst>
          </p:cNvPr>
          <p:cNvSpPr/>
          <p:nvPr/>
        </p:nvSpPr>
        <p:spPr>
          <a:xfrm>
            <a:off x="1863261" y="4680168"/>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E1FCEDE-1F89-0447-B476-F0CBE3F59028}"/>
              </a:ext>
            </a:extLst>
          </p:cNvPr>
          <p:cNvSpPr/>
          <p:nvPr/>
        </p:nvSpPr>
        <p:spPr>
          <a:xfrm>
            <a:off x="2169451" y="4230220"/>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0358176-DF8C-0A15-5A71-92A5145FA20A}"/>
              </a:ext>
            </a:extLst>
          </p:cNvPr>
          <p:cNvSpPr/>
          <p:nvPr/>
        </p:nvSpPr>
        <p:spPr>
          <a:xfrm>
            <a:off x="2509352" y="4529117"/>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1EECA9E-6918-E3BD-A6DB-E97808418326}"/>
              </a:ext>
            </a:extLst>
          </p:cNvPr>
          <p:cNvSpPr/>
          <p:nvPr/>
        </p:nvSpPr>
        <p:spPr>
          <a:xfrm>
            <a:off x="2764098" y="4087261"/>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FF8DEAC-B688-FA34-F503-8BF541B839CF}"/>
              </a:ext>
            </a:extLst>
          </p:cNvPr>
          <p:cNvCxnSpPr>
            <a:stCxn id="13" idx="6"/>
            <a:endCxn id="14" idx="2"/>
          </p:cNvCxnSpPr>
          <p:nvPr/>
        </p:nvCxnSpPr>
        <p:spPr>
          <a:xfrm>
            <a:off x="1217170" y="4629742"/>
            <a:ext cx="646091" cy="125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E71596-9693-70CA-D15E-EC036BBB2961}"/>
              </a:ext>
            </a:extLst>
          </p:cNvPr>
          <p:cNvCxnSpPr>
            <a:cxnSpLocks/>
            <a:stCxn id="14" idx="7"/>
            <a:endCxn id="15" idx="3"/>
          </p:cNvCxnSpPr>
          <p:nvPr/>
        </p:nvCxnSpPr>
        <p:spPr>
          <a:xfrm flipV="1">
            <a:off x="1992191" y="4359150"/>
            <a:ext cx="199381" cy="3431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2FCC5DF-B9A9-F851-4EBB-074DD4CDD842}"/>
              </a:ext>
            </a:extLst>
          </p:cNvPr>
          <p:cNvCxnSpPr>
            <a:cxnSpLocks/>
            <a:stCxn id="15" idx="5"/>
            <a:endCxn id="16" idx="1"/>
          </p:cNvCxnSpPr>
          <p:nvPr/>
        </p:nvCxnSpPr>
        <p:spPr>
          <a:xfrm>
            <a:off x="2298381" y="4359150"/>
            <a:ext cx="233092" cy="1920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ABE856-9DA8-C426-5F6F-89B91306232A}"/>
              </a:ext>
            </a:extLst>
          </p:cNvPr>
          <p:cNvCxnSpPr>
            <a:cxnSpLocks/>
            <a:stCxn id="16" idx="7"/>
            <a:endCxn id="17" idx="4"/>
          </p:cNvCxnSpPr>
          <p:nvPr/>
        </p:nvCxnSpPr>
        <p:spPr>
          <a:xfrm flipV="1">
            <a:off x="2638282" y="4238312"/>
            <a:ext cx="201342" cy="3129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diagram of a network&#10;&#10;AI-generated content may be incorrect.">
            <a:extLst>
              <a:ext uri="{FF2B5EF4-FFF2-40B4-BE49-F238E27FC236}">
                <a16:creationId xmlns:a16="http://schemas.microsoft.com/office/drawing/2014/main" id="{BFB6176E-C0D1-603D-C855-7551E3703F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95324" y="5251704"/>
            <a:ext cx="2254250" cy="1155700"/>
          </a:xfrm>
          <a:prstGeom prst="rect">
            <a:avLst/>
          </a:prstGeom>
        </p:spPr>
      </p:pic>
      <p:pic>
        <p:nvPicPr>
          <p:cNvPr id="36" name="Picture 35" descr="A close-up of a computer screen&#10;&#10;AI-generated content may be incorrect.">
            <a:extLst>
              <a:ext uri="{FF2B5EF4-FFF2-40B4-BE49-F238E27FC236}">
                <a16:creationId xmlns:a16="http://schemas.microsoft.com/office/drawing/2014/main" id="{602C342E-EB45-9102-C0B0-32331704CF8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28829" y="2327543"/>
            <a:ext cx="1273084" cy="1105037"/>
          </a:xfrm>
          <a:prstGeom prst="rect">
            <a:avLst/>
          </a:prstGeom>
        </p:spPr>
      </p:pic>
      <p:sp>
        <p:nvSpPr>
          <p:cNvPr id="37" name="TextBox 36">
            <a:extLst>
              <a:ext uri="{FF2B5EF4-FFF2-40B4-BE49-F238E27FC236}">
                <a16:creationId xmlns:a16="http://schemas.microsoft.com/office/drawing/2014/main" id="{8511BD85-566E-0C27-B142-30F524BC24B2}"/>
              </a:ext>
            </a:extLst>
          </p:cNvPr>
          <p:cNvSpPr txBox="1"/>
          <p:nvPr/>
        </p:nvSpPr>
        <p:spPr>
          <a:xfrm>
            <a:off x="8486354" y="6381958"/>
            <a:ext cx="1672189" cy="369332"/>
          </a:xfrm>
          <a:prstGeom prst="rect">
            <a:avLst/>
          </a:prstGeom>
          <a:noFill/>
        </p:spPr>
        <p:txBody>
          <a:bodyPr wrap="none" rtlCol="0">
            <a:spAutoFit/>
          </a:bodyPr>
          <a:lstStyle/>
          <a:p>
            <a:r>
              <a:rPr lang="en-US" dirty="0"/>
              <a:t>Neural Network</a:t>
            </a:r>
          </a:p>
        </p:txBody>
      </p:sp>
      <p:sp>
        <p:nvSpPr>
          <p:cNvPr id="38" name="TextBox 37">
            <a:extLst>
              <a:ext uri="{FF2B5EF4-FFF2-40B4-BE49-F238E27FC236}">
                <a16:creationId xmlns:a16="http://schemas.microsoft.com/office/drawing/2014/main" id="{EE67C0A8-F876-4719-02A8-D06019616390}"/>
              </a:ext>
            </a:extLst>
          </p:cNvPr>
          <p:cNvSpPr txBox="1"/>
          <p:nvPr/>
        </p:nvSpPr>
        <p:spPr>
          <a:xfrm>
            <a:off x="9017418" y="2004539"/>
            <a:ext cx="620554" cy="369332"/>
          </a:xfrm>
          <a:prstGeom prst="rect">
            <a:avLst/>
          </a:prstGeom>
          <a:noFill/>
        </p:spPr>
        <p:txBody>
          <a:bodyPr wrap="none" rtlCol="0">
            <a:spAutoFit/>
          </a:bodyPr>
          <a:lstStyle/>
          <a:p>
            <a:r>
              <a:rPr lang="en-US" dirty="0"/>
              <a:t>Data</a:t>
            </a:r>
          </a:p>
        </p:txBody>
      </p:sp>
      <p:sp>
        <p:nvSpPr>
          <p:cNvPr id="39" name="TextBox 38">
            <a:extLst>
              <a:ext uri="{FF2B5EF4-FFF2-40B4-BE49-F238E27FC236}">
                <a16:creationId xmlns:a16="http://schemas.microsoft.com/office/drawing/2014/main" id="{0575E19B-7BDA-5237-8D7C-DCD258530EE1}"/>
              </a:ext>
            </a:extLst>
          </p:cNvPr>
          <p:cNvSpPr txBox="1"/>
          <p:nvPr/>
        </p:nvSpPr>
        <p:spPr>
          <a:xfrm>
            <a:off x="6937188" y="3998906"/>
            <a:ext cx="927049" cy="369332"/>
          </a:xfrm>
          <a:prstGeom prst="rect">
            <a:avLst/>
          </a:prstGeom>
          <a:noFill/>
        </p:spPr>
        <p:txBody>
          <a:bodyPr wrap="none" rtlCol="0">
            <a:spAutoFit/>
          </a:bodyPr>
          <a:lstStyle/>
          <a:p>
            <a:r>
              <a:rPr lang="en-US" dirty="0"/>
              <a:t>Training</a:t>
            </a:r>
          </a:p>
        </p:txBody>
      </p:sp>
      <p:grpSp>
        <p:nvGrpSpPr>
          <p:cNvPr id="43" name="Group 42">
            <a:extLst>
              <a:ext uri="{FF2B5EF4-FFF2-40B4-BE49-F238E27FC236}">
                <a16:creationId xmlns:a16="http://schemas.microsoft.com/office/drawing/2014/main" id="{F3A66987-EDD8-02C6-E276-A9ABF843070C}"/>
              </a:ext>
            </a:extLst>
          </p:cNvPr>
          <p:cNvGrpSpPr/>
          <p:nvPr/>
        </p:nvGrpSpPr>
        <p:grpSpPr>
          <a:xfrm>
            <a:off x="8652928" y="3643841"/>
            <a:ext cx="1079321" cy="1454703"/>
            <a:chOff x="8652928" y="3385426"/>
            <a:chExt cx="1079321" cy="1454703"/>
          </a:xfrm>
        </p:grpSpPr>
        <p:pic>
          <p:nvPicPr>
            <p:cNvPr id="41" name="Picture 40" descr="A black and white drawing of a circle&#10;&#10;AI-generated content may be incorrect.">
              <a:extLst>
                <a:ext uri="{FF2B5EF4-FFF2-40B4-BE49-F238E27FC236}">
                  <a16:creationId xmlns:a16="http://schemas.microsoft.com/office/drawing/2014/main" id="{42DF2854-815C-5256-1E31-C918660D7C9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00990" y="3385426"/>
              <a:ext cx="831259" cy="1454703"/>
            </a:xfrm>
            <a:prstGeom prst="rect">
              <a:avLst/>
            </a:prstGeom>
          </p:spPr>
        </p:pic>
        <p:sp>
          <p:nvSpPr>
            <p:cNvPr id="42" name="Oval 41">
              <a:extLst>
                <a:ext uri="{FF2B5EF4-FFF2-40B4-BE49-F238E27FC236}">
                  <a16:creationId xmlns:a16="http://schemas.microsoft.com/office/drawing/2014/main" id="{82B2E651-E351-4C33-E1D9-305B50D66DB6}"/>
                </a:ext>
              </a:extLst>
            </p:cNvPr>
            <p:cNvSpPr/>
            <p:nvPr/>
          </p:nvSpPr>
          <p:spPr>
            <a:xfrm>
              <a:off x="8652928" y="4119127"/>
              <a:ext cx="349250" cy="2522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EE1830F7-A3FA-A49D-3488-7F58AF8515A3}"/>
              </a:ext>
            </a:extLst>
          </p:cNvPr>
          <p:cNvCxnSpPr>
            <a:cxnSpLocks/>
          </p:cNvCxnSpPr>
          <p:nvPr/>
        </p:nvCxnSpPr>
        <p:spPr>
          <a:xfrm flipH="1" flipV="1">
            <a:off x="6151015" y="4337008"/>
            <a:ext cx="2654735" cy="432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A98E87C-B604-FAB4-0D44-3F4826BFDF15}"/>
              </a:ext>
            </a:extLst>
          </p:cNvPr>
          <p:cNvSpPr txBox="1"/>
          <p:nvPr/>
        </p:nvSpPr>
        <p:spPr>
          <a:xfrm>
            <a:off x="153058" y="6542388"/>
            <a:ext cx="2209259" cy="276999"/>
          </a:xfrm>
          <a:prstGeom prst="rect">
            <a:avLst/>
          </a:prstGeom>
          <a:noFill/>
        </p:spPr>
        <p:txBody>
          <a:bodyPr wrap="none" rtlCol="0">
            <a:spAutoFit/>
          </a:bodyPr>
          <a:lstStyle/>
          <a:p>
            <a:pPr>
              <a:buNone/>
            </a:pPr>
            <a:r>
              <a:rPr lang="en-US" sz="1200" dirty="0">
                <a:solidFill>
                  <a:schemeClr val="bg1">
                    <a:lumMod val="75000"/>
                  </a:schemeClr>
                </a:solidFill>
                <a:effectLst/>
                <a:latin typeface="Roboto" panose="02000000000000000000" pitchFamily="2" charset="0"/>
              </a:rPr>
              <a:t>Alvaro Velasquez, </a:t>
            </a:r>
            <a:r>
              <a:rPr lang="en-US" sz="1200" i="0" dirty="0">
                <a:solidFill>
                  <a:schemeClr val="bg1">
                    <a:lumMod val="75000"/>
                  </a:schemeClr>
                </a:solidFill>
                <a:effectLst/>
                <a:latin typeface="Roboto" panose="02000000000000000000" pitchFamily="2" charset="0"/>
              </a:rPr>
              <a:t>NSSS 2024</a:t>
            </a:r>
          </a:p>
        </p:txBody>
      </p:sp>
      <p:sp>
        <p:nvSpPr>
          <p:cNvPr id="47" name="TextBox 46">
            <a:extLst>
              <a:ext uri="{FF2B5EF4-FFF2-40B4-BE49-F238E27FC236}">
                <a16:creationId xmlns:a16="http://schemas.microsoft.com/office/drawing/2014/main" id="{6999A237-0253-6C8B-B34E-0256B4B9A87B}"/>
              </a:ext>
            </a:extLst>
          </p:cNvPr>
          <p:cNvSpPr txBox="1"/>
          <p:nvPr/>
        </p:nvSpPr>
        <p:spPr>
          <a:xfrm>
            <a:off x="3627530" y="5897799"/>
            <a:ext cx="1947328" cy="369332"/>
          </a:xfrm>
          <a:prstGeom prst="rect">
            <a:avLst/>
          </a:prstGeom>
          <a:noFill/>
        </p:spPr>
        <p:txBody>
          <a:bodyPr wrap="none" rtlCol="0">
            <a:spAutoFit/>
          </a:bodyPr>
          <a:lstStyle/>
          <a:p>
            <a:r>
              <a:rPr lang="en-US" dirty="0"/>
              <a:t>Objective Function</a:t>
            </a:r>
          </a:p>
        </p:txBody>
      </p:sp>
    </p:spTree>
    <p:extLst>
      <p:ext uri="{BB962C8B-B14F-4D97-AF65-F5344CB8AC3E}">
        <p14:creationId xmlns:p14="http://schemas.microsoft.com/office/powerpoint/2010/main" val="2020691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26FD7-3F08-694D-8D41-47F0BAE67E96}"/>
            </a:ext>
          </a:extLst>
        </p:cNvPr>
        <p:cNvGrpSpPr/>
        <p:nvPr/>
      </p:nvGrpSpPr>
      <p:grpSpPr>
        <a:xfrm>
          <a:off x="0" y="0"/>
          <a:ext cx="0" cy="0"/>
          <a:chOff x="0" y="0"/>
          <a:chExt cx="0" cy="0"/>
        </a:xfrm>
      </p:grpSpPr>
      <p:pic>
        <p:nvPicPr>
          <p:cNvPr id="8" name="Content Placeholder 4" descr="A round object with a gradient color&#10;&#10;AI-generated content may be incorrect.">
            <a:extLst>
              <a:ext uri="{FF2B5EF4-FFF2-40B4-BE49-F238E27FC236}">
                <a16:creationId xmlns:a16="http://schemas.microsoft.com/office/drawing/2014/main" id="{4CFD3543-FFF4-69B8-ED5C-451E05A51A31}"/>
              </a:ext>
            </a:extLst>
          </p:cNvPr>
          <p:cNvPicPr>
            <a:picLocks noChangeAspect="1"/>
          </p:cNvPicPr>
          <p:nvPr/>
        </p:nvPicPr>
        <p:blipFill>
          <a:blip r:embed="rId2" cstate="print">
            <a:clrChange>
              <a:clrFrom>
                <a:srgbClr val="FFFBFB"/>
              </a:clrFrom>
              <a:clrTo>
                <a:srgbClr val="FFFBFB">
                  <a:alpha val="0"/>
                </a:srgbClr>
              </a:clrTo>
            </a:clrChange>
            <a:extLst>
              <a:ext uri="{BEBA8EAE-BF5A-486C-A8C5-ECC9F3942E4B}">
                <a14:imgProps xmlns:a14="http://schemas.microsoft.com/office/drawing/2010/main">
                  <a14:imgLayer r:embed="rId3">
                    <a14:imgEffect>
                      <a14:brightnessContrast bright="3000"/>
                    </a14:imgEffect>
                  </a14:imgLayer>
                </a14:imgProps>
              </a:ext>
              <a:ext uri="{28A0092B-C50C-407E-A947-70E740481C1C}">
                <a14:useLocalDpi xmlns:a14="http://schemas.microsoft.com/office/drawing/2010/main"/>
              </a:ext>
            </a:extLst>
          </a:blip>
          <a:stretch>
            <a:fillRect/>
          </a:stretch>
        </p:blipFill>
        <p:spPr>
          <a:xfrm>
            <a:off x="768900" y="3465764"/>
            <a:ext cx="4822024" cy="3218858"/>
          </a:xfrm>
          <a:prstGeom prst="rect">
            <a:avLst/>
          </a:prstGeom>
        </p:spPr>
      </p:pic>
      <p:sp>
        <p:nvSpPr>
          <p:cNvPr id="87" name="Freeform 86">
            <a:extLst>
              <a:ext uri="{FF2B5EF4-FFF2-40B4-BE49-F238E27FC236}">
                <a16:creationId xmlns:a16="http://schemas.microsoft.com/office/drawing/2014/main" id="{E6038053-DD52-620C-2F55-4E273713AD45}"/>
              </a:ext>
            </a:extLst>
          </p:cNvPr>
          <p:cNvSpPr/>
          <p:nvPr/>
        </p:nvSpPr>
        <p:spPr>
          <a:xfrm>
            <a:off x="863480" y="3939303"/>
            <a:ext cx="4630793" cy="1639746"/>
          </a:xfrm>
          <a:custGeom>
            <a:avLst/>
            <a:gdLst>
              <a:gd name="connsiteX0" fmla="*/ 4466509 w 4630793"/>
              <a:gd name="connsiteY0" fmla="*/ 1174118 h 1639746"/>
              <a:gd name="connsiteX1" fmla="*/ 3648362 w 4630793"/>
              <a:gd name="connsiteY1" fmla="*/ 897392 h 1639746"/>
              <a:gd name="connsiteX2" fmla="*/ 3058815 w 4630793"/>
              <a:gd name="connsiteY2" fmla="*/ 428160 h 1639746"/>
              <a:gd name="connsiteX3" fmla="*/ 2613646 w 4630793"/>
              <a:gd name="connsiteY3" fmla="*/ 223623 h 1639746"/>
              <a:gd name="connsiteX4" fmla="*/ 2541457 w 4630793"/>
              <a:gd name="connsiteY4" fmla="*/ 43150 h 1639746"/>
              <a:gd name="connsiteX5" fmla="*/ 2264731 w 4630793"/>
              <a:gd name="connsiteY5" fmla="*/ 103308 h 1639746"/>
              <a:gd name="connsiteX6" fmla="*/ 2084257 w 4630793"/>
              <a:gd name="connsiteY6" fmla="*/ 7055 h 1639746"/>
              <a:gd name="connsiteX7" fmla="*/ 1819562 w 4630793"/>
              <a:gd name="connsiteY7" fmla="*/ 331908 h 1639746"/>
              <a:gd name="connsiteX8" fmla="*/ 1566899 w 4630793"/>
              <a:gd name="connsiteY8" fmla="*/ 187529 h 1639746"/>
              <a:gd name="connsiteX9" fmla="*/ 1374394 w 4630793"/>
              <a:gd name="connsiteY9" fmla="*/ 368002 h 1639746"/>
              <a:gd name="connsiteX10" fmla="*/ 1314236 w 4630793"/>
              <a:gd name="connsiteY10" fmla="*/ 500350 h 1639746"/>
              <a:gd name="connsiteX11" fmla="*/ 1109699 w 4630793"/>
              <a:gd name="connsiteY11" fmla="*/ 319876 h 1639746"/>
              <a:gd name="connsiteX12" fmla="*/ 375773 w 4630793"/>
              <a:gd name="connsiteY12" fmla="*/ 861297 h 1639746"/>
              <a:gd name="connsiteX13" fmla="*/ 2794 w 4630793"/>
              <a:gd name="connsiteY13" fmla="*/ 1318497 h 1639746"/>
              <a:gd name="connsiteX14" fmla="*/ 556246 w 4630793"/>
              <a:gd name="connsiteY14" fmla="*/ 1631318 h 1639746"/>
              <a:gd name="connsiteX15" fmla="*/ 1602994 w 4630793"/>
              <a:gd name="connsiteY15" fmla="*/ 1547097 h 1639746"/>
              <a:gd name="connsiteX16" fmla="*/ 2385046 w 4630793"/>
              <a:gd name="connsiteY16" fmla="*/ 1511002 h 1639746"/>
              <a:gd name="connsiteX17" fmla="*/ 3143036 w 4630793"/>
              <a:gd name="connsiteY17" fmla="*/ 1607255 h 1639746"/>
              <a:gd name="connsiteX18" fmla="*/ 3901025 w 4630793"/>
              <a:gd name="connsiteY18" fmla="*/ 1547097 h 1639746"/>
              <a:gd name="connsiteX19" fmla="*/ 4334162 w 4630793"/>
              <a:gd name="connsiteY19" fmla="*/ 1559129 h 1639746"/>
              <a:gd name="connsiteX20" fmla="*/ 4622920 w 4630793"/>
              <a:gd name="connsiteY20" fmla="*/ 1330529 h 1639746"/>
              <a:gd name="connsiteX21" fmla="*/ 4466509 w 4630793"/>
              <a:gd name="connsiteY21" fmla="*/ 1174118 h 163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30793" h="1639746">
                <a:moveTo>
                  <a:pt x="4466509" y="1174118"/>
                </a:moveTo>
                <a:cubicBezTo>
                  <a:pt x="4304083" y="1101928"/>
                  <a:pt x="3882978" y="1021718"/>
                  <a:pt x="3648362" y="897392"/>
                </a:cubicBezTo>
                <a:cubicBezTo>
                  <a:pt x="3413746" y="773066"/>
                  <a:pt x="3231268" y="540455"/>
                  <a:pt x="3058815" y="428160"/>
                </a:cubicBezTo>
                <a:cubicBezTo>
                  <a:pt x="2886362" y="315865"/>
                  <a:pt x="2699872" y="287791"/>
                  <a:pt x="2613646" y="223623"/>
                </a:cubicBezTo>
                <a:cubicBezTo>
                  <a:pt x="2527420" y="159455"/>
                  <a:pt x="2599610" y="63203"/>
                  <a:pt x="2541457" y="43150"/>
                </a:cubicBezTo>
                <a:cubicBezTo>
                  <a:pt x="2483304" y="23097"/>
                  <a:pt x="2340931" y="109324"/>
                  <a:pt x="2264731" y="103308"/>
                </a:cubicBezTo>
                <a:cubicBezTo>
                  <a:pt x="2188531" y="97292"/>
                  <a:pt x="2158452" y="-31045"/>
                  <a:pt x="2084257" y="7055"/>
                </a:cubicBezTo>
                <a:cubicBezTo>
                  <a:pt x="2010062" y="45155"/>
                  <a:pt x="1905788" y="301829"/>
                  <a:pt x="1819562" y="331908"/>
                </a:cubicBezTo>
                <a:cubicBezTo>
                  <a:pt x="1733336" y="361987"/>
                  <a:pt x="1641094" y="181513"/>
                  <a:pt x="1566899" y="187529"/>
                </a:cubicBezTo>
                <a:cubicBezTo>
                  <a:pt x="1492704" y="193545"/>
                  <a:pt x="1416504" y="315865"/>
                  <a:pt x="1374394" y="368002"/>
                </a:cubicBezTo>
                <a:cubicBezTo>
                  <a:pt x="1332284" y="420139"/>
                  <a:pt x="1358352" y="508371"/>
                  <a:pt x="1314236" y="500350"/>
                </a:cubicBezTo>
                <a:cubicBezTo>
                  <a:pt x="1270120" y="492329"/>
                  <a:pt x="1266109" y="259718"/>
                  <a:pt x="1109699" y="319876"/>
                </a:cubicBezTo>
                <a:cubicBezTo>
                  <a:pt x="953289" y="380034"/>
                  <a:pt x="560257" y="694860"/>
                  <a:pt x="375773" y="861297"/>
                </a:cubicBezTo>
                <a:cubicBezTo>
                  <a:pt x="191289" y="1027734"/>
                  <a:pt x="-27285" y="1190160"/>
                  <a:pt x="2794" y="1318497"/>
                </a:cubicBezTo>
                <a:cubicBezTo>
                  <a:pt x="32873" y="1446834"/>
                  <a:pt x="289546" y="1593218"/>
                  <a:pt x="556246" y="1631318"/>
                </a:cubicBezTo>
                <a:cubicBezTo>
                  <a:pt x="822946" y="1669418"/>
                  <a:pt x="1298194" y="1567150"/>
                  <a:pt x="1602994" y="1547097"/>
                </a:cubicBezTo>
                <a:cubicBezTo>
                  <a:pt x="1907794" y="1527044"/>
                  <a:pt x="2128372" y="1500976"/>
                  <a:pt x="2385046" y="1511002"/>
                </a:cubicBezTo>
                <a:cubicBezTo>
                  <a:pt x="2641720" y="1521028"/>
                  <a:pt x="2890373" y="1601239"/>
                  <a:pt x="3143036" y="1607255"/>
                </a:cubicBezTo>
                <a:cubicBezTo>
                  <a:pt x="3395699" y="1613271"/>
                  <a:pt x="3702504" y="1555118"/>
                  <a:pt x="3901025" y="1547097"/>
                </a:cubicBezTo>
                <a:cubicBezTo>
                  <a:pt x="4099546" y="1539076"/>
                  <a:pt x="4213846" y="1595224"/>
                  <a:pt x="4334162" y="1559129"/>
                </a:cubicBezTo>
                <a:cubicBezTo>
                  <a:pt x="4454478" y="1523034"/>
                  <a:pt x="4600862" y="1394697"/>
                  <a:pt x="4622920" y="1330529"/>
                </a:cubicBezTo>
                <a:cubicBezTo>
                  <a:pt x="4644978" y="1266361"/>
                  <a:pt x="4628935" y="1246308"/>
                  <a:pt x="4466509" y="1174118"/>
                </a:cubicBezTo>
                <a:close/>
              </a:path>
            </a:pathLst>
          </a:custGeom>
          <a:solidFill>
            <a:schemeClr val="bg2">
              <a:lumMod val="25000"/>
              <a:alpha val="2117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08718-2D58-25D9-37EB-C35A8286529C}"/>
              </a:ext>
            </a:extLst>
          </p:cNvPr>
          <p:cNvSpPr>
            <a:spLocks noGrp="1"/>
          </p:cNvSpPr>
          <p:nvPr>
            <p:ph type="title"/>
          </p:nvPr>
        </p:nvSpPr>
        <p:spPr>
          <a:xfrm>
            <a:off x="557939" y="365125"/>
            <a:ext cx="11329261" cy="859993"/>
          </a:xfrm>
        </p:spPr>
        <p:txBody>
          <a:bodyPr>
            <a:noAutofit/>
          </a:bodyPr>
          <a:lstStyle/>
          <a:p>
            <a:r>
              <a:rPr lang="en-US" sz="3200" dirty="0"/>
              <a:t>Neuro-Symbolic AI as an Antidote to Scaling Laws?</a:t>
            </a:r>
            <a:endParaRPr lang="en-US" sz="3200" dirty="0">
              <a:solidFill>
                <a:srgbClr val="C00000"/>
              </a:solidFill>
            </a:endParaRPr>
          </a:p>
        </p:txBody>
      </p:sp>
      <p:sp>
        <p:nvSpPr>
          <p:cNvPr id="7" name="Content Placeholder 6">
            <a:extLst>
              <a:ext uri="{FF2B5EF4-FFF2-40B4-BE49-F238E27FC236}">
                <a16:creationId xmlns:a16="http://schemas.microsoft.com/office/drawing/2014/main" id="{CD0234BC-ED0E-4645-13A4-09F2025EFF50}"/>
              </a:ext>
            </a:extLst>
          </p:cNvPr>
          <p:cNvSpPr>
            <a:spLocks noGrp="1"/>
          </p:cNvSpPr>
          <p:nvPr>
            <p:ph idx="1"/>
          </p:nvPr>
        </p:nvSpPr>
        <p:spPr>
          <a:xfrm>
            <a:off x="606218" y="1240695"/>
            <a:ext cx="6489526" cy="1315154"/>
          </a:xfrm>
        </p:spPr>
        <p:txBody>
          <a:bodyPr>
            <a:normAutofit fontScale="85000" lnSpcReduction="10000"/>
          </a:bodyPr>
          <a:lstStyle/>
          <a:p>
            <a:pPr marL="0" indent="0">
              <a:buNone/>
            </a:pPr>
            <a:r>
              <a:rPr lang="en-US" sz="2000" b="1" dirty="0">
                <a:latin typeface="IBM Plex Sans Light" panose="020B0503050203000203" pitchFamily="34" charset="0"/>
              </a:rPr>
              <a:t>Hypothesis: Symbolic distillation</a:t>
            </a:r>
          </a:p>
          <a:p>
            <a:pPr marL="0" indent="0">
              <a:buNone/>
            </a:pPr>
            <a:r>
              <a:rPr lang="en-US" sz="2000" dirty="0">
                <a:latin typeface="IBM Plex Sans Light" panose="020B0503050203000203" pitchFamily="34" charset="0"/>
              </a:rPr>
              <a:t>Discretized ML and smoothened symbolic reasoning can be integrated to reduce data requirements and create robust, assured, and therefore more trustworthy AI-based systems</a:t>
            </a:r>
          </a:p>
        </p:txBody>
      </p:sp>
      <p:sp>
        <p:nvSpPr>
          <p:cNvPr id="11" name="TextBox 10">
            <a:extLst>
              <a:ext uri="{FF2B5EF4-FFF2-40B4-BE49-F238E27FC236}">
                <a16:creationId xmlns:a16="http://schemas.microsoft.com/office/drawing/2014/main" id="{8EE49CFB-2F1D-FB7E-FF41-F4C95E52929B}"/>
              </a:ext>
            </a:extLst>
          </p:cNvPr>
          <p:cNvSpPr txBox="1"/>
          <p:nvPr/>
        </p:nvSpPr>
        <p:spPr>
          <a:xfrm>
            <a:off x="4374916" y="6346599"/>
            <a:ext cx="1947328" cy="369332"/>
          </a:xfrm>
          <a:prstGeom prst="rect">
            <a:avLst/>
          </a:prstGeom>
          <a:noFill/>
        </p:spPr>
        <p:txBody>
          <a:bodyPr wrap="none" rtlCol="0">
            <a:spAutoFit/>
          </a:bodyPr>
          <a:lstStyle/>
          <a:p>
            <a:r>
              <a:rPr lang="en-US" dirty="0"/>
              <a:t>Objective Function</a:t>
            </a:r>
          </a:p>
        </p:txBody>
      </p:sp>
      <p:sp>
        <p:nvSpPr>
          <p:cNvPr id="12" name="TextBox 11">
            <a:extLst>
              <a:ext uri="{FF2B5EF4-FFF2-40B4-BE49-F238E27FC236}">
                <a16:creationId xmlns:a16="http://schemas.microsoft.com/office/drawing/2014/main" id="{0B8DFC34-A7E0-7E15-00B7-0731ECD06265}"/>
              </a:ext>
            </a:extLst>
          </p:cNvPr>
          <p:cNvSpPr txBox="1"/>
          <p:nvPr/>
        </p:nvSpPr>
        <p:spPr>
          <a:xfrm>
            <a:off x="989740" y="5467185"/>
            <a:ext cx="1407950" cy="276999"/>
          </a:xfrm>
          <a:prstGeom prst="rect">
            <a:avLst/>
          </a:prstGeom>
          <a:noFill/>
        </p:spPr>
        <p:txBody>
          <a:bodyPr wrap="none" rtlCol="0">
            <a:spAutoFit/>
          </a:bodyPr>
          <a:lstStyle/>
          <a:p>
            <a:r>
              <a:rPr lang="en-US" sz="1200" dirty="0">
                <a:solidFill>
                  <a:schemeClr val="bg1"/>
                </a:solidFill>
              </a:rPr>
              <a:t>Data-driven Update</a:t>
            </a:r>
          </a:p>
        </p:txBody>
      </p:sp>
      <p:sp>
        <p:nvSpPr>
          <p:cNvPr id="13" name="Oval 12">
            <a:extLst>
              <a:ext uri="{FF2B5EF4-FFF2-40B4-BE49-F238E27FC236}">
                <a16:creationId xmlns:a16="http://schemas.microsoft.com/office/drawing/2014/main" id="{A40C7A07-4564-3019-08AD-824A3B516BA7}"/>
              </a:ext>
            </a:extLst>
          </p:cNvPr>
          <p:cNvSpPr/>
          <p:nvPr/>
        </p:nvSpPr>
        <p:spPr>
          <a:xfrm>
            <a:off x="869400" y="5188410"/>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39111F3-7153-E930-9886-F9738BB54AD3}"/>
              </a:ext>
            </a:extLst>
          </p:cNvPr>
          <p:cNvSpPr/>
          <p:nvPr/>
        </p:nvSpPr>
        <p:spPr>
          <a:xfrm>
            <a:off x="1551342" y="5314362"/>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0CBCE6D-D6DA-9EE5-A569-E335AAD69B39}"/>
              </a:ext>
            </a:extLst>
          </p:cNvPr>
          <p:cNvSpPr/>
          <p:nvPr/>
        </p:nvSpPr>
        <p:spPr>
          <a:xfrm>
            <a:off x="1728540" y="4936414"/>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0D521A-BB08-066F-11AA-BF4694C5F9CB}"/>
              </a:ext>
            </a:extLst>
          </p:cNvPr>
          <p:cNvSpPr/>
          <p:nvPr/>
        </p:nvSpPr>
        <p:spPr>
          <a:xfrm>
            <a:off x="2312633" y="5163311"/>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F96DCA9-7ACD-71E4-F56E-431921376C7E}"/>
              </a:ext>
            </a:extLst>
          </p:cNvPr>
          <p:cNvSpPr/>
          <p:nvPr/>
        </p:nvSpPr>
        <p:spPr>
          <a:xfrm>
            <a:off x="2567379" y="4721455"/>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61AFC7B-12EE-42C5-5B47-65307D7CD17A}"/>
              </a:ext>
            </a:extLst>
          </p:cNvPr>
          <p:cNvCxnSpPr>
            <a:stCxn id="13" idx="6"/>
            <a:endCxn id="14" idx="2"/>
          </p:cNvCxnSpPr>
          <p:nvPr/>
        </p:nvCxnSpPr>
        <p:spPr>
          <a:xfrm>
            <a:off x="1020451" y="5263936"/>
            <a:ext cx="530891" cy="12595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B263E9-85BA-FA2C-F068-23227103FCEA}"/>
              </a:ext>
            </a:extLst>
          </p:cNvPr>
          <p:cNvCxnSpPr>
            <a:cxnSpLocks/>
            <a:stCxn id="15" idx="5"/>
            <a:endCxn id="16" idx="1"/>
          </p:cNvCxnSpPr>
          <p:nvPr/>
        </p:nvCxnSpPr>
        <p:spPr>
          <a:xfrm>
            <a:off x="1857470" y="5065344"/>
            <a:ext cx="477284" cy="1200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67090BC-9EC3-3827-5306-2C1DD31D6FD0}"/>
              </a:ext>
            </a:extLst>
          </p:cNvPr>
          <p:cNvCxnSpPr>
            <a:cxnSpLocks/>
            <a:stCxn id="16" idx="7"/>
            <a:endCxn id="17" idx="4"/>
          </p:cNvCxnSpPr>
          <p:nvPr/>
        </p:nvCxnSpPr>
        <p:spPr>
          <a:xfrm flipV="1">
            <a:off x="2441563" y="4872506"/>
            <a:ext cx="201342" cy="3129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diagram of a network&#10;&#10;AI-generated content may be incorrect.">
            <a:extLst>
              <a:ext uri="{FF2B5EF4-FFF2-40B4-BE49-F238E27FC236}">
                <a16:creationId xmlns:a16="http://schemas.microsoft.com/office/drawing/2014/main" id="{7D09A824-4C6B-87BC-1C66-0B0804D2AC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732249" y="5484937"/>
            <a:ext cx="1643824" cy="842749"/>
          </a:xfrm>
          <a:prstGeom prst="rect">
            <a:avLst/>
          </a:prstGeom>
        </p:spPr>
      </p:pic>
      <p:pic>
        <p:nvPicPr>
          <p:cNvPr id="36" name="Picture 35" descr="A close-up of a computer screen&#10;&#10;AI-generated content may be incorrect.">
            <a:extLst>
              <a:ext uri="{FF2B5EF4-FFF2-40B4-BE49-F238E27FC236}">
                <a16:creationId xmlns:a16="http://schemas.microsoft.com/office/drawing/2014/main" id="{D530188D-1B66-9B71-62C9-5DA290A34F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28101" y="2460698"/>
            <a:ext cx="925782" cy="803579"/>
          </a:xfrm>
          <a:prstGeom prst="rect">
            <a:avLst/>
          </a:prstGeom>
        </p:spPr>
      </p:pic>
      <p:sp>
        <p:nvSpPr>
          <p:cNvPr id="37" name="TextBox 36">
            <a:extLst>
              <a:ext uri="{FF2B5EF4-FFF2-40B4-BE49-F238E27FC236}">
                <a16:creationId xmlns:a16="http://schemas.microsoft.com/office/drawing/2014/main" id="{3D1EC325-C3A4-FE6E-F5FC-5494F7619C30}"/>
              </a:ext>
            </a:extLst>
          </p:cNvPr>
          <p:cNvSpPr txBox="1"/>
          <p:nvPr/>
        </p:nvSpPr>
        <p:spPr>
          <a:xfrm>
            <a:off x="8329026" y="6372106"/>
            <a:ext cx="3241913" cy="369332"/>
          </a:xfrm>
          <a:prstGeom prst="rect">
            <a:avLst/>
          </a:prstGeom>
          <a:noFill/>
        </p:spPr>
        <p:txBody>
          <a:bodyPr wrap="none" rtlCol="0">
            <a:spAutoFit/>
          </a:bodyPr>
          <a:lstStyle/>
          <a:p>
            <a:r>
              <a:rPr lang="en-US" dirty="0"/>
              <a:t>Hybrid Neural Symbolic Network</a:t>
            </a:r>
          </a:p>
        </p:txBody>
      </p:sp>
      <p:sp>
        <p:nvSpPr>
          <p:cNvPr id="38" name="TextBox 37">
            <a:extLst>
              <a:ext uri="{FF2B5EF4-FFF2-40B4-BE49-F238E27FC236}">
                <a16:creationId xmlns:a16="http://schemas.microsoft.com/office/drawing/2014/main" id="{6099A18C-08CE-5CBC-51B5-25C81117614E}"/>
              </a:ext>
            </a:extLst>
          </p:cNvPr>
          <p:cNvSpPr txBox="1"/>
          <p:nvPr/>
        </p:nvSpPr>
        <p:spPr>
          <a:xfrm>
            <a:off x="10050235" y="2152326"/>
            <a:ext cx="620554" cy="369332"/>
          </a:xfrm>
          <a:prstGeom prst="rect">
            <a:avLst/>
          </a:prstGeom>
          <a:noFill/>
        </p:spPr>
        <p:txBody>
          <a:bodyPr wrap="none" rtlCol="0">
            <a:spAutoFit/>
          </a:bodyPr>
          <a:lstStyle/>
          <a:p>
            <a:r>
              <a:rPr lang="en-US" dirty="0"/>
              <a:t>Data</a:t>
            </a:r>
          </a:p>
        </p:txBody>
      </p:sp>
      <p:sp>
        <p:nvSpPr>
          <p:cNvPr id="39" name="TextBox 38">
            <a:extLst>
              <a:ext uri="{FF2B5EF4-FFF2-40B4-BE49-F238E27FC236}">
                <a16:creationId xmlns:a16="http://schemas.microsoft.com/office/drawing/2014/main" id="{C59A20E9-C83F-8950-6FAF-4FC29A2B3FC3}"/>
              </a:ext>
            </a:extLst>
          </p:cNvPr>
          <p:cNvSpPr txBox="1"/>
          <p:nvPr/>
        </p:nvSpPr>
        <p:spPr>
          <a:xfrm>
            <a:off x="6937188" y="4014404"/>
            <a:ext cx="927049" cy="369332"/>
          </a:xfrm>
          <a:prstGeom prst="rect">
            <a:avLst/>
          </a:prstGeom>
          <a:noFill/>
        </p:spPr>
        <p:txBody>
          <a:bodyPr wrap="none" rtlCol="0">
            <a:spAutoFit/>
          </a:bodyPr>
          <a:lstStyle/>
          <a:p>
            <a:r>
              <a:rPr lang="en-US" dirty="0"/>
              <a:t>Training</a:t>
            </a:r>
          </a:p>
        </p:txBody>
      </p:sp>
      <p:grpSp>
        <p:nvGrpSpPr>
          <p:cNvPr id="43" name="Group 42">
            <a:extLst>
              <a:ext uri="{FF2B5EF4-FFF2-40B4-BE49-F238E27FC236}">
                <a16:creationId xmlns:a16="http://schemas.microsoft.com/office/drawing/2014/main" id="{FCECF324-7C80-C354-F5E0-636222E706AF}"/>
              </a:ext>
            </a:extLst>
          </p:cNvPr>
          <p:cNvGrpSpPr/>
          <p:nvPr/>
        </p:nvGrpSpPr>
        <p:grpSpPr>
          <a:xfrm>
            <a:off x="8652928" y="3643841"/>
            <a:ext cx="1079321" cy="1454703"/>
            <a:chOff x="8652928" y="3385426"/>
            <a:chExt cx="1079321" cy="1454703"/>
          </a:xfrm>
        </p:grpSpPr>
        <p:pic>
          <p:nvPicPr>
            <p:cNvPr id="41" name="Picture 40" descr="A black and white drawing of a circle&#10;&#10;AI-generated content may be incorrect.">
              <a:extLst>
                <a:ext uri="{FF2B5EF4-FFF2-40B4-BE49-F238E27FC236}">
                  <a16:creationId xmlns:a16="http://schemas.microsoft.com/office/drawing/2014/main" id="{AAC354C5-00D2-5834-801C-2CBA6FDF5A3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00990" y="3385426"/>
              <a:ext cx="831259" cy="1454703"/>
            </a:xfrm>
            <a:prstGeom prst="rect">
              <a:avLst/>
            </a:prstGeom>
          </p:spPr>
        </p:pic>
        <p:sp>
          <p:nvSpPr>
            <p:cNvPr id="42" name="Oval 41">
              <a:extLst>
                <a:ext uri="{FF2B5EF4-FFF2-40B4-BE49-F238E27FC236}">
                  <a16:creationId xmlns:a16="http://schemas.microsoft.com/office/drawing/2014/main" id="{561B9650-3386-FD93-8086-D72006B40E6E}"/>
                </a:ext>
              </a:extLst>
            </p:cNvPr>
            <p:cNvSpPr/>
            <p:nvPr/>
          </p:nvSpPr>
          <p:spPr>
            <a:xfrm>
              <a:off x="8652928" y="4119127"/>
              <a:ext cx="349250" cy="2522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Arrow Connector 44">
            <a:extLst>
              <a:ext uri="{FF2B5EF4-FFF2-40B4-BE49-F238E27FC236}">
                <a16:creationId xmlns:a16="http://schemas.microsoft.com/office/drawing/2014/main" id="{3B036027-F689-C843-1F0C-B6DB721E5015}"/>
              </a:ext>
            </a:extLst>
          </p:cNvPr>
          <p:cNvCxnSpPr>
            <a:cxnSpLocks/>
          </p:cNvCxnSpPr>
          <p:nvPr/>
        </p:nvCxnSpPr>
        <p:spPr>
          <a:xfrm flipH="1" flipV="1">
            <a:off x="5590924" y="4327876"/>
            <a:ext cx="3214826" cy="5241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15263530-CD96-65EC-B333-06D1DEB74562}"/>
              </a:ext>
            </a:extLst>
          </p:cNvPr>
          <p:cNvSpPr/>
          <p:nvPr/>
        </p:nvSpPr>
        <p:spPr>
          <a:xfrm>
            <a:off x="8350730" y="5135871"/>
            <a:ext cx="1261959" cy="7301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Logic-based</a:t>
            </a:r>
          </a:p>
        </p:txBody>
      </p:sp>
      <p:sp>
        <p:nvSpPr>
          <p:cNvPr id="5" name="Rounded Rectangle 4">
            <a:extLst>
              <a:ext uri="{FF2B5EF4-FFF2-40B4-BE49-F238E27FC236}">
                <a16:creationId xmlns:a16="http://schemas.microsoft.com/office/drawing/2014/main" id="{BF99F596-2B83-643D-098B-98B655E7C57D}"/>
              </a:ext>
            </a:extLst>
          </p:cNvPr>
          <p:cNvSpPr/>
          <p:nvPr/>
        </p:nvSpPr>
        <p:spPr>
          <a:xfrm>
            <a:off x="8054660" y="5541259"/>
            <a:ext cx="1261959" cy="73010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Physics-based</a:t>
            </a:r>
          </a:p>
        </p:txBody>
      </p:sp>
      <p:sp>
        <p:nvSpPr>
          <p:cNvPr id="6" name="TextBox 5">
            <a:extLst>
              <a:ext uri="{FF2B5EF4-FFF2-40B4-BE49-F238E27FC236}">
                <a16:creationId xmlns:a16="http://schemas.microsoft.com/office/drawing/2014/main" id="{212215A7-F00F-11B5-2F0C-F7F1E0700D64}"/>
              </a:ext>
            </a:extLst>
          </p:cNvPr>
          <p:cNvSpPr txBox="1"/>
          <p:nvPr/>
        </p:nvSpPr>
        <p:spPr>
          <a:xfrm>
            <a:off x="6890693" y="4320174"/>
            <a:ext cx="1070614" cy="369332"/>
          </a:xfrm>
          <a:prstGeom prst="rect">
            <a:avLst/>
          </a:prstGeom>
          <a:noFill/>
        </p:spPr>
        <p:txBody>
          <a:bodyPr wrap="none" rtlCol="0">
            <a:spAutoFit/>
          </a:bodyPr>
          <a:lstStyle/>
          <a:p>
            <a:r>
              <a:rPr lang="en-US" dirty="0"/>
              <a:t>Inference</a:t>
            </a:r>
          </a:p>
        </p:txBody>
      </p:sp>
      <p:sp>
        <p:nvSpPr>
          <p:cNvPr id="9" name="TextBox 8">
            <a:extLst>
              <a:ext uri="{FF2B5EF4-FFF2-40B4-BE49-F238E27FC236}">
                <a16:creationId xmlns:a16="http://schemas.microsoft.com/office/drawing/2014/main" id="{8DD5CC8A-F80C-6133-F15D-72653F261D3B}"/>
              </a:ext>
            </a:extLst>
          </p:cNvPr>
          <p:cNvSpPr txBox="1"/>
          <p:nvPr/>
        </p:nvSpPr>
        <p:spPr>
          <a:xfrm>
            <a:off x="7539369" y="2232078"/>
            <a:ext cx="2349882" cy="1384995"/>
          </a:xfrm>
          <a:prstGeom prst="rect">
            <a:avLst/>
          </a:prstGeom>
          <a:noFill/>
        </p:spPr>
        <p:txBody>
          <a:bodyPr wrap="square" rtlCol="0">
            <a:spAutoFit/>
          </a:bodyPr>
          <a:lstStyle/>
          <a:p>
            <a:r>
              <a:rPr lang="en-US" sz="1400" dirty="0"/>
              <a:t>Prior Symbolic Knowledge</a:t>
            </a:r>
          </a:p>
          <a:p>
            <a:pPr marL="285750" indent="-285750">
              <a:buFont typeface="Arial" panose="020B0604020202020204" pitchFamily="34" charset="0"/>
              <a:buChar char="•"/>
            </a:pPr>
            <a:r>
              <a:rPr lang="en-US" sz="1400" dirty="0"/>
              <a:t>Equations</a:t>
            </a:r>
          </a:p>
          <a:p>
            <a:pPr marL="285750" indent="-285750">
              <a:buFont typeface="Arial" panose="020B0604020202020204" pitchFamily="34" charset="0"/>
              <a:buChar char="•"/>
            </a:pPr>
            <a:r>
              <a:rPr lang="en-US" sz="1400" dirty="0"/>
              <a:t>Finite state machines</a:t>
            </a:r>
          </a:p>
          <a:p>
            <a:pPr marL="285750" indent="-285750">
              <a:buFont typeface="Arial" panose="020B0604020202020204" pitchFamily="34" charset="0"/>
              <a:buChar char="•"/>
            </a:pPr>
            <a:r>
              <a:rPr lang="en-US" sz="1400" dirty="0"/>
              <a:t>Logical constraints</a:t>
            </a:r>
          </a:p>
          <a:p>
            <a:pPr marL="285750" indent="-285750">
              <a:buFont typeface="Arial" panose="020B0604020202020204" pitchFamily="34" charset="0"/>
              <a:buChar char="•"/>
            </a:pPr>
            <a:r>
              <a:rPr lang="en-US" sz="1400" dirty="0"/>
              <a:t>Relational graphs</a:t>
            </a:r>
          </a:p>
          <a:p>
            <a:pPr marL="285750" indent="-285750">
              <a:buFont typeface="Arial" panose="020B0604020202020204" pitchFamily="34" charset="0"/>
              <a:buChar char="•"/>
            </a:pPr>
            <a:r>
              <a:rPr lang="en-US" sz="1400" dirty="0"/>
              <a:t>Visual concepts</a:t>
            </a:r>
          </a:p>
        </p:txBody>
      </p:sp>
      <p:sp>
        <p:nvSpPr>
          <p:cNvPr id="22" name="Oval 21">
            <a:extLst>
              <a:ext uri="{FF2B5EF4-FFF2-40B4-BE49-F238E27FC236}">
                <a16:creationId xmlns:a16="http://schemas.microsoft.com/office/drawing/2014/main" id="{4A249CE8-6C71-EC7F-F914-943B81AE6C83}"/>
              </a:ext>
            </a:extLst>
          </p:cNvPr>
          <p:cNvSpPr/>
          <p:nvPr/>
        </p:nvSpPr>
        <p:spPr>
          <a:xfrm>
            <a:off x="2677832" y="4235744"/>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1297195-F7F4-98BE-B051-E2C6B2ACE8F8}"/>
              </a:ext>
            </a:extLst>
          </p:cNvPr>
          <p:cNvSpPr/>
          <p:nvPr/>
        </p:nvSpPr>
        <p:spPr>
          <a:xfrm>
            <a:off x="3079281" y="4442641"/>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4A4E45A-0512-C54B-E70A-130D4156B0F1}"/>
              </a:ext>
            </a:extLst>
          </p:cNvPr>
          <p:cNvSpPr/>
          <p:nvPr/>
        </p:nvSpPr>
        <p:spPr>
          <a:xfrm>
            <a:off x="3192781" y="4000785"/>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4A66EAF-0FDD-55AE-7783-CD10DF923320}"/>
              </a:ext>
            </a:extLst>
          </p:cNvPr>
          <p:cNvCxnSpPr>
            <a:cxnSpLocks/>
            <a:stCxn id="22" idx="5"/>
            <a:endCxn id="24" idx="1"/>
          </p:cNvCxnSpPr>
          <p:nvPr/>
        </p:nvCxnSpPr>
        <p:spPr>
          <a:xfrm>
            <a:off x="2806762" y="4364674"/>
            <a:ext cx="294640" cy="1000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F40FABF-E8DD-030D-7052-6D965D2338BE}"/>
              </a:ext>
            </a:extLst>
          </p:cNvPr>
          <p:cNvCxnSpPr>
            <a:cxnSpLocks/>
            <a:stCxn id="24" idx="7"/>
            <a:endCxn id="25" idx="4"/>
          </p:cNvCxnSpPr>
          <p:nvPr/>
        </p:nvCxnSpPr>
        <p:spPr>
          <a:xfrm flipV="1">
            <a:off x="3208211" y="4151836"/>
            <a:ext cx="60096" cy="3129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riangle 43">
            <a:extLst>
              <a:ext uri="{FF2B5EF4-FFF2-40B4-BE49-F238E27FC236}">
                <a16:creationId xmlns:a16="http://schemas.microsoft.com/office/drawing/2014/main" id="{011647F7-CCCC-E515-3C37-29FE32E10812}"/>
              </a:ext>
            </a:extLst>
          </p:cNvPr>
          <p:cNvSpPr/>
          <p:nvPr/>
        </p:nvSpPr>
        <p:spPr>
          <a:xfrm flipV="1">
            <a:off x="1454523" y="3044178"/>
            <a:ext cx="507674" cy="2292304"/>
          </a:xfrm>
          <a:prstGeom prst="triangle">
            <a:avLst>
              <a:gd name="adj" fmla="val 30145"/>
            </a:avLst>
          </a:prstGeom>
          <a:solidFill>
            <a:srgbClr val="D9D9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iangle 45">
            <a:extLst>
              <a:ext uri="{FF2B5EF4-FFF2-40B4-BE49-F238E27FC236}">
                <a16:creationId xmlns:a16="http://schemas.microsoft.com/office/drawing/2014/main" id="{93E2FE3D-0357-D5AB-510D-F3E71100C8E9}"/>
              </a:ext>
            </a:extLst>
          </p:cNvPr>
          <p:cNvSpPr/>
          <p:nvPr/>
        </p:nvSpPr>
        <p:spPr>
          <a:xfrm flipV="1">
            <a:off x="2390714" y="3143321"/>
            <a:ext cx="507674" cy="1613092"/>
          </a:xfrm>
          <a:prstGeom prst="triangle">
            <a:avLst/>
          </a:prstGeom>
          <a:solidFill>
            <a:srgbClr val="D9D9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D07A60D7-03A8-A644-A4D2-59DF9600E57C}"/>
              </a:ext>
            </a:extLst>
          </p:cNvPr>
          <p:cNvSpPr/>
          <p:nvPr/>
        </p:nvSpPr>
        <p:spPr>
          <a:xfrm flipV="1">
            <a:off x="3164209" y="3096665"/>
            <a:ext cx="507674" cy="937261"/>
          </a:xfrm>
          <a:prstGeom prst="triangle">
            <a:avLst>
              <a:gd name="adj" fmla="val 19249"/>
            </a:avLst>
          </a:prstGeom>
          <a:solidFill>
            <a:srgbClr val="D9D9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58C88065-5F49-1A14-FD3A-D160A3AF3D77}"/>
              </a:ext>
            </a:extLst>
          </p:cNvPr>
          <p:cNvSpPr/>
          <p:nvPr/>
        </p:nvSpPr>
        <p:spPr>
          <a:xfrm>
            <a:off x="704412" y="2623719"/>
            <a:ext cx="4508535" cy="719460"/>
          </a:xfrm>
          <a:custGeom>
            <a:avLst/>
            <a:gdLst>
              <a:gd name="connsiteX0" fmla="*/ 1702774 w 4703056"/>
              <a:gd name="connsiteY0" fmla="*/ 207073 h 715612"/>
              <a:gd name="connsiteX1" fmla="*/ 651214 w 4703056"/>
              <a:gd name="connsiteY1" fmla="*/ 8953 h 715612"/>
              <a:gd name="connsiteX2" fmla="*/ 41614 w 4703056"/>
              <a:gd name="connsiteY2" fmla="*/ 466153 h 715612"/>
              <a:gd name="connsiteX3" fmla="*/ 1809454 w 4703056"/>
              <a:gd name="connsiteY3" fmla="*/ 709993 h 715612"/>
              <a:gd name="connsiteX4" fmla="*/ 4689814 w 4703056"/>
              <a:gd name="connsiteY4" fmla="*/ 618553 h 715612"/>
              <a:gd name="connsiteX5" fmla="*/ 2952454 w 4703056"/>
              <a:gd name="connsiteY5" fmla="*/ 405193 h 715612"/>
              <a:gd name="connsiteX6" fmla="*/ 1702774 w 4703056"/>
              <a:gd name="connsiteY6" fmla="*/ 207073 h 715612"/>
              <a:gd name="connsiteX0" fmla="*/ 1779708 w 4703790"/>
              <a:gd name="connsiteY0" fmla="*/ 180441 h 719460"/>
              <a:gd name="connsiteX1" fmla="*/ 651948 w 4703790"/>
              <a:gd name="connsiteY1" fmla="*/ 12801 h 719460"/>
              <a:gd name="connsiteX2" fmla="*/ 42348 w 4703790"/>
              <a:gd name="connsiteY2" fmla="*/ 470001 h 719460"/>
              <a:gd name="connsiteX3" fmla="*/ 1810188 w 4703790"/>
              <a:gd name="connsiteY3" fmla="*/ 713841 h 719460"/>
              <a:gd name="connsiteX4" fmla="*/ 4690548 w 4703790"/>
              <a:gd name="connsiteY4" fmla="*/ 622401 h 719460"/>
              <a:gd name="connsiteX5" fmla="*/ 2953188 w 4703790"/>
              <a:gd name="connsiteY5" fmla="*/ 409041 h 719460"/>
              <a:gd name="connsiteX6" fmla="*/ 1779708 w 4703790"/>
              <a:gd name="connsiteY6" fmla="*/ 180441 h 719460"/>
              <a:gd name="connsiteX0" fmla="*/ 1779708 w 4704965"/>
              <a:gd name="connsiteY0" fmla="*/ 180441 h 719460"/>
              <a:gd name="connsiteX1" fmla="*/ 651948 w 4704965"/>
              <a:gd name="connsiteY1" fmla="*/ 12801 h 719460"/>
              <a:gd name="connsiteX2" fmla="*/ 42348 w 4704965"/>
              <a:gd name="connsiteY2" fmla="*/ 470001 h 719460"/>
              <a:gd name="connsiteX3" fmla="*/ 1810188 w 4704965"/>
              <a:gd name="connsiteY3" fmla="*/ 713841 h 719460"/>
              <a:gd name="connsiteX4" fmla="*/ 4690548 w 4704965"/>
              <a:gd name="connsiteY4" fmla="*/ 622401 h 719460"/>
              <a:gd name="connsiteX5" fmla="*/ 3120828 w 4704965"/>
              <a:gd name="connsiteY5" fmla="*/ 378561 h 719460"/>
              <a:gd name="connsiteX6" fmla="*/ 1779708 w 4704965"/>
              <a:gd name="connsiteY6" fmla="*/ 180441 h 719460"/>
              <a:gd name="connsiteX0" fmla="*/ 1779708 w 4508535"/>
              <a:gd name="connsiteY0" fmla="*/ 180441 h 719460"/>
              <a:gd name="connsiteX1" fmla="*/ 651948 w 4508535"/>
              <a:gd name="connsiteY1" fmla="*/ 12801 h 719460"/>
              <a:gd name="connsiteX2" fmla="*/ 42348 w 4508535"/>
              <a:gd name="connsiteY2" fmla="*/ 470001 h 719460"/>
              <a:gd name="connsiteX3" fmla="*/ 1810188 w 4508535"/>
              <a:gd name="connsiteY3" fmla="*/ 713841 h 719460"/>
              <a:gd name="connsiteX4" fmla="*/ 4492428 w 4508535"/>
              <a:gd name="connsiteY4" fmla="*/ 622401 h 719460"/>
              <a:gd name="connsiteX5" fmla="*/ 3120828 w 4508535"/>
              <a:gd name="connsiteY5" fmla="*/ 378561 h 719460"/>
              <a:gd name="connsiteX6" fmla="*/ 1779708 w 4508535"/>
              <a:gd name="connsiteY6" fmla="*/ 180441 h 71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35" h="719460">
                <a:moveTo>
                  <a:pt x="1779708" y="180441"/>
                </a:moveTo>
                <a:cubicBezTo>
                  <a:pt x="1392358" y="59791"/>
                  <a:pt x="941508" y="-35459"/>
                  <a:pt x="651948" y="12801"/>
                </a:cubicBezTo>
                <a:cubicBezTo>
                  <a:pt x="362388" y="61061"/>
                  <a:pt x="-150692" y="353161"/>
                  <a:pt x="42348" y="470001"/>
                </a:cubicBezTo>
                <a:cubicBezTo>
                  <a:pt x="235388" y="586841"/>
                  <a:pt x="1068508" y="688441"/>
                  <a:pt x="1810188" y="713841"/>
                </a:cubicBezTo>
                <a:cubicBezTo>
                  <a:pt x="2551868" y="739241"/>
                  <a:pt x="4301928" y="673201"/>
                  <a:pt x="4492428" y="622401"/>
                </a:cubicBezTo>
                <a:cubicBezTo>
                  <a:pt x="4682928" y="571601"/>
                  <a:pt x="3120828" y="378561"/>
                  <a:pt x="3120828" y="378561"/>
                </a:cubicBezTo>
                <a:cubicBezTo>
                  <a:pt x="2704268" y="312521"/>
                  <a:pt x="2196268" y="246481"/>
                  <a:pt x="1779708" y="180441"/>
                </a:cubicBezTo>
                <a:close/>
              </a:path>
            </a:pathLst>
          </a:custGeom>
          <a:solidFill>
            <a:srgbClr val="4472C4">
              <a:alpha val="49020"/>
            </a:srgb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FD2D84B6-F134-65BB-F70F-1A3EBF411BA1}"/>
              </a:ext>
            </a:extLst>
          </p:cNvPr>
          <p:cNvSpPr/>
          <p:nvPr/>
        </p:nvSpPr>
        <p:spPr>
          <a:xfrm>
            <a:off x="1430465" y="2962642"/>
            <a:ext cx="551666" cy="12154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0CF9B4B-CC14-643E-2B86-D579C006E23A}"/>
              </a:ext>
            </a:extLst>
          </p:cNvPr>
          <p:cNvSpPr/>
          <p:nvPr/>
        </p:nvSpPr>
        <p:spPr>
          <a:xfrm>
            <a:off x="2364525" y="3075296"/>
            <a:ext cx="551666" cy="12154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7541B3-6F72-659B-AE43-9E7C3B91B737}"/>
              </a:ext>
            </a:extLst>
          </p:cNvPr>
          <p:cNvSpPr/>
          <p:nvPr/>
        </p:nvSpPr>
        <p:spPr>
          <a:xfrm>
            <a:off x="3142213" y="3037849"/>
            <a:ext cx="551666" cy="12154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CBFAC40-012D-53E2-2980-A4F65043BFE8}"/>
              </a:ext>
            </a:extLst>
          </p:cNvPr>
          <p:cNvSpPr txBox="1"/>
          <p:nvPr/>
        </p:nvSpPr>
        <p:spPr>
          <a:xfrm>
            <a:off x="1145387" y="2743157"/>
            <a:ext cx="1133644" cy="261610"/>
          </a:xfrm>
          <a:prstGeom prst="rect">
            <a:avLst/>
          </a:prstGeom>
          <a:noFill/>
        </p:spPr>
        <p:txBody>
          <a:bodyPr wrap="none" rtlCol="0">
            <a:spAutoFit/>
          </a:bodyPr>
          <a:lstStyle/>
          <a:p>
            <a:r>
              <a:rPr lang="en-US" sz="1100" dirty="0">
                <a:solidFill>
                  <a:schemeClr val="bg1"/>
                </a:solidFill>
              </a:rPr>
              <a:t>Symbolic update</a:t>
            </a:r>
          </a:p>
        </p:txBody>
      </p:sp>
      <p:sp>
        <p:nvSpPr>
          <p:cNvPr id="50" name="TextBox 49">
            <a:extLst>
              <a:ext uri="{FF2B5EF4-FFF2-40B4-BE49-F238E27FC236}">
                <a16:creationId xmlns:a16="http://schemas.microsoft.com/office/drawing/2014/main" id="{3AB2AE12-0C42-D1D9-EADE-E4FF20E5CC90}"/>
              </a:ext>
            </a:extLst>
          </p:cNvPr>
          <p:cNvSpPr txBox="1"/>
          <p:nvPr/>
        </p:nvSpPr>
        <p:spPr>
          <a:xfrm rot="488903">
            <a:off x="3955646" y="2835301"/>
            <a:ext cx="1304588" cy="307777"/>
          </a:xfrm>
          <a:prstGeom prst="rect">
            <a:avLst/>
          </a:prstGeom>
          <a:noFill/>
        </p:spPr>
        <p:txBody>
          <a:bodyPr wrap="none" rtlCol="0">
            <a:spAutoFit/>
          </a:bodyPr>
          <a:lstStyle/>
          <a:p>
            <a:r>
              <a:rPr lang="en-US" sz="1400" dirty="0"/>
              <a:t>Symbolic Space</a:t>
            </a:r>
          </a:p>
        </p:txBody>
      </p:sp>
      <p:sp>
        <p:nvSpPr>
          <p:cNvPr id="53" name="Oval 52">
            <a:extLst>
              <a:ext uri="{FF2B5EF4-FFF2-40B4-BE49-F238E27FC236}">
                <a16:creationId xmlns:a16="http://schemas.microsoft.com/office/drawing/2014/main" id="{1CB07D22-F696-1C6B-7BAF-E9A599D01DFE}"/>
              </a:ext>
            </a:extLst>
          </p:cNvPr>
          <p:cNvSpPr/>
          <p:nvPr/>
        </p:nvSpPr>
        <p:spPr>
          <a:xfrm>
            <a:off x="1413000" y="4428272"/>
            <a:ext cx="271186" cy="2711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54" name="Oval 53">
            <a:extLst>
              <a:ext uri="{FF2B5EF4-FFF2-40B4-BE49-F238E27FC236}">
                <a16:creationId xmlns:a16="http://schemas.microsoft.com/office/drawing/2014/main" id="{B89BA5AC-5BF2-2620-F06F-A55395C5BE5A}"/>
              </a:ext>
            </a:extLst>
          </p:cNvPr>
          <p:cNvSpPr/>
          <p:nvPr/>
        </p:nvSpPr>
        <p:spPr>
          <a:xfrm>
            <a:off x="776547" y="5486080"/>
            <a:ext cx="271186" cy="2711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55" name="TextBox 54">
            <a:extLst>
              <a:ext uri="{FF2B5EF4-FFF2-40B4-BE49-F238E27FC236}">
                <a16:creationId xmlns:a16="http://schemas.microsoft.com/office/drawing/2014/main" id="{9A216D5E-A1AB-6242-A065-AECC54F78E6E}"/>
              </a:ext>
            </a:extLst>
          </p:cNvPr>
          <p:cNvSpPr txBox="1"/>
          <p:nvPr/>
        </p:nvSpPr>
        <p:spPr>
          <a:xfrm>
            <a:off x="964840" y="4634371"/>
            <a:ext cx="742511" cy="261610"/>
          </a:xfrm>
          <a:prstGeom prst="rect">
            <a:avLst/>
          </a:prstGeom>
          <a:noFill/>
        </p:spPr>
        <p:txBody>
          <a:bodyPr wrap="none" rtlCol="0">
            <a:spAutoFit/>
          </a:bodyPr>
          <a:lstStyle/>
          <a:p>
            <a:r>
              <a:rPr lang="en-US" sz="1100" dirty="0">
                <a:solidFill>
                  <a:schemeClr val="bg1"/>
                </a:solidFill>
              </a:rPr>
              <a:t>Discretize</a:t>
            </a:r>
          </a:p>
        </p:txBody>
      </p:sp>
      <p:cxnSp>
        <p:nvCxnSpPr>
          <p:cNvPr id="56" name="Straight Arrow Connector 55">
            <a:extLst>
              <a:ext uri="{FF2B5EF4-FFF2-40B4-BE49-F238E27FC236}">
                <a16:creationId xmlns:a16="http://schemas.microsoft.com/office/drawing/2014/main" id="{9D67F5CF-604C-633E-8AD3-7382CD854AE6}"/>
              </a:ext>
            </a:extLst>
          </p:cNvPr>
          <p:cNvCxnSpPr>
            <a:cxnSpLocks/>
          </p:cNvCxnSpPr>
          <p:nvPr/>
        </p:nvCxnSpPr>
        <p:spPr>
          <a:xfrm flipH="1">
            <a:off x="1791821" y="3055535"/>
            <a:ext cx="30514" cy="1871535"/>
          </a:xfrm>
          <a:prstGeom prst="straightConnector1">
            <a:avLst/>
          </a:prstGeom>
          <a:ln w="19050">
            <a:solidFill>
              <a:schemeClr val="accent6">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B1B426F6-5B5E-3168-5D26-B950E3FF83D2}"/>
              </a:ext>
            </a:extLst>
          </p:cNvPr>
          <p:cNvSpPr/>
          <p:nvPr/>
        </p:nvSpPr>
        <p:spPr>
          <a:xfrm>
            <a:off x="1935253" y="3917313"/>
            <a:ext cx="271186" cy="2711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59" name="TextBox 58">
            <a:extLst>
              <a:ext uri="{FF2B5EF4-FFF2-40B4-BE49-F238E27FC236}">
                <a16:creationId xmlns:a16="http://schemas.microsoft.com/office/drawing/2014/main" id="{1271828C-9D02-D7EC-EA0B-C9BDB98C8726}"/>
              </a:ext>
            </a:extLst>
          </p:cNvPr>
          <p:cNvSpPr txBox="1"/>
          <p:nvPr/>
        </p:nvSpPr>
        <p:spPr>
          <a:xfrm>
            <a:off x="1841909" y="4129553"/>
            <a:ext cx="772969" cy="261610"/>
          </a:xfrm>
          <a:prstGeom prst="rect">
            <a:avLst/>
          </a:prstGeom>
          <a:noFill/>
        </p:spPr>
        <p:txBody>
          <a:bodyPr wrap="none" rtlCol="0">
            <a:spAutoFit/>
          </a:bodyPr>
          <a:lstStyle/>
          <a:p>
            <a:r>
              <a:rPr lang="en-US" sz="1050" dirty="0">
                <a:solidFill>
                  <a:schemeClr val="bg1"/>
                </a:solidFill>
              </a:rPr>
              <a:t>Smoothen</a:t>
            </a:r>
          </a:p>
        </p:txBody>
      </p:sp>
      <p:sp>
        <p:nvSpPr>
          <p:cNvPr id="60" name="Rectangle 59">
            <a:extLst>
              <a:ext uri="{FF2B5EF4-FFF2-40B4-BE49-F238E27FC236}">
                <a16:creationId xmlns:a16="http://schemas.microsoft.com/office/drawing/2014/main" id="{D29C6186-DE92-FEAE-2782-B51EF4494D9E}"/>
              </a:ext>
            </a:extLst>
          </p:cNvPr>
          <p:cNvSpPr/>
          <p:nvPr/>
        </p:nvSpPr>
        <p:spPr>
          <a:xfrm>
            <a:off x="2454230" y="3087156"/>
            <a:ext cx="78031" cy="78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389A0A3-2127-DF52-8C41-56A7BFCF237E}"/>
              </a:ext>
            </a:extLst>
          </p:cNvPr>
          <p:cNvSpPr/>
          <p:nvPr/>
        </p:nvSpPr>
        <p:spPr>
          <a:xfrm>
            <a:off x="2720827" y="3087156"/>
            <a:ext cx="78031" cy="780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F2FB8057-8728-AAA6-EA3B-BF167352A5C5}"/>
              </a:ext>
            </a:extLst>
          </p:cNvPr>
          <p:cNvCxnSpPr>
            <a:stCxn id="60" idx="3"/>
            <a:endCxn id="61" idx="1"/>
          </p:cNvCxnSpPr>
          <p:nvPr/>
        </p:nvCxnSpPr>
        <p:spPr>
          <a:xfrm>
            <a:off x="2532261" y="3126172"/>
            <a:ext cx="18856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7C73627-47CC-C758-B6B2-7DC1B2D88530}"/>
              </a:ext>
            </a:extLst>
          </p:cNvPr>
          <p:cNvSpPr/>
          <p:nvPr/>
        </p:nvSpPr>
        <p:spPr>
          <a:xfrm>
            <a:off x="1519037" y="2981341"/>
            <a:ext cx="78031" cy="78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B5A7DD5-EB8D-8F6D-F7F9-1298CC252904}"/>
              </a:ext>
            </a:extLst>
          </p:cNvPr>
          <p:cNvSpPr/>
          <p:nvPr/>
        </p:nvSpPr>
        <p:spPr>
          <a:xfrm>
            <a:off x="1785634" y="2981341"/>
            <a:ext cx="78031" cy="780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B059FC04-52ED-566F-8565-D0691B38EA04}"/>
              </a:ext>
            </a:extLst>
          </p:cNvPr>
          <p:cNvCxnSpPr>
            <a:stCxn id="68" idx="3"/>
            <a:endCxn id="69" idx="1"/>
          </p:cNvCxnSpPr>
          <p:nvPr/>
        </p:nvCxnSpPr>
        <p:spPr>
          <a:xfrm>
            <a:off x="1597068" y="3020357"/>
            <a:ext cx="18856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A2F5E95A-62F1-BE10-AFE1-74D912970652}"/>
              </a:ext>
            </a:extLst>
          </p:cNvPr>
          <p:cNvSpPr/>
          <p:nvPr/>
        </p:nvSpPr>
        <p:spPr>
          <a:xfrm>
            <a:off x="3240488" y="3059817"/>
            <a:ext cx="78031" cy="780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9EC8430-2A42-B33C-267C-6E08F04A56CC}"/>
              </a:ext>
            </a:extLst>
          </p:cNvPr>
          <p:cNvSpPr/>
          <p:nvPr/>
        </p:nvSpPr>
        <p:spPr>
          <a:xfrm>
            <a:off x="3507085" y="3059817"/>
            <a:ext cx="78031" cy="7803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3AA8D898-E33B-D432-9AD6-0A324855FC22}"/>
              </a:ext>
            </a:extLst>
          </p:cNvPr>
          <p:cNvCxnSpPr>
            <a:stCxn id="74" idx="3"/>
            <a:endCxn id="75" idx="1"/>
          </p:cNvCxnSpPr>
          <p:nvPr/>
        </p:nvCxnSpPr>
        <p:spPr>
          <a:xfrm>
            <a:off x="3318519" y="3098833"/>
            <a:ext cx="18856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6CDABD3-C889-E782-921B-D858D4661357}"/>
              </a:ext>
            </a:extLst>
          </p:cNvPr>
          <p:cNvCxnSpPr>
            <a:cxnSpLocks/>
          </p:cNvCxnSpPr>
          <p:nvPr/>
        </p:nvCxnSpPr>
        <p:spPr>
          <a:xfrm flipH="1">
            <a:off x="2750353" y="3165383"/>
            <a:ext cx="17396" cy="1078082"/>
          </a:xfrm>
          <a:prstGeom prst="straightConnector1">
            <a:avLst/>
          </a:prstGeom>
          <a:ln w="19050">
            <a:solidFill>
              <a:schemeClr val="accent6">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0E7C990E-7763-8700-08E5-452E599A7AD5}"/>
              </a:ext>
            </a:extLst>
          </p:cNvPr>
          <p:cNvSpPr/>
          <p:nvPr/>
        </p:nvSpPr>
        <p:spPr>
          <a:xfrm>
            <a:off x="3502390" y="4309216"/>
            <a:ext cx="151051" cy="15105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A6F7A3DE-065D-C685-55CA-2CDF04371DEB}"/>
              </a:ext>
            </a:extLst>
          </p:cNvPr>
          <p:cNvCxnSpPr>
            <a:cxnSpLocks/>
          </p:cNvCxnSpPr>
          <p:nvPr/>
        </p:nvCxnSpPr>
        <p:spPr>
          <a:xfrm>
            <a:off x="3557469" y="3143266"/>
            <a:ext cx="13247" cy="1165950"/>
          </a:xfrm>
          <a:prstGeom prst="straightConnector1">
            <a:avLst/>
          </a:prstGeom>
          <a:ln w="19050">
            <a:solidFill>
              <a:schemeClr val="accent6">
                <a:lumMod val="60000"/>
                <a:lumOff val="4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F1C82261-0647-A4AA-8596-E47D1707DC65}"/>
              </a:ext>
            </a:extLst>
          </p:cNvPr>
          <p:cNvSpPr/>
          <p:nvPr/>
        </p:nvSpPr>
        <p:spPr>
          <a:xfrm>
            <a:off x="914865" y="2733130"/>
            <a:ext cx="271186" cy="2711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89" name="TextBox 88">
            <a:extLst>
              <a:ext uri="{FF2B5EF4-FFF2-40B4-BE49-F238E27FC236}">
                <a16:creationId xmlns:a16="http://schemas.microsoft.com/office/drawing/2014/main" id="{4039B3AF-28A2-1160-D23D-72E56CE0F309}"/>
              </a:ext>
            </a:extLst>
          </p:cNvPr>
          <p:cNvSpPr txBox="1"/>
          <p:nvPr/>
        </p:nvSpPr>
        <p:spPr>
          <a:xfrm>
            <a:off x="153058" y="6542388"/>
            <a:ext cx="2209259" cy="276999"/>
          </a:xfrm>
          <a:prstGeom prst="rect">
            <a:avLst/>
          </a:prstGeom>
          <a:noFill/>
        </p:spPr>
        <p:txBody>
          <a:bodyPr wrap="none" rtlCol="0">
            <a:spAutoFit/>
          </a:bodyPr>
          <a:lstStyle/>
          <a:p>
            <a:pPr>
              <a:buNone/>
            </a:pPr>
            <a:r>
              <a:rPr lang="en-US" sz="1200" dirty="0">
                <a:solidFill>
                  <a:schemeClr val="bg1">
                    <a:lumMod val="75000"/>
                  </a:schemeClr>
                </a:solidFill>
                <a:effectLst/>
                <a:latin typeface="Roboto" panose="02000000000000000000" pitchFamily="2" charset="0"/>
              </a:rPr>
              <a:t>Alvaro Velasquez, </a:t>
            </a:r>
            <a:r>
              <a:rPr lang="en-US" sz="1200" i="0" dirty="0">
                <a:solidFill>
                  <a:schemeClr val="bg1">
                    <a:lumMod val="75000"/>
                  </a:schemeClr>
                </a:solidFill>
                <a:effectLst/>
                <a:latin typeface="Roboto" panose="02000000000000000000" pitchFamily="2" charset="0"/>
              </a:rPr>
              <a:t>NSSS 2024</a:t>
            </a:r>
          </a:p>
        </p:txBody>
      </p:sp>
    </p:spTree>
    <p:extLst>
      <p:ext uri="{BB962C8B-B14F-4D97-AF65-F5344CB8AC3E}">
        <p14:creationId xmlns:p14="http://schemas.microsoft.com/office/powerpoint/2010/main" val="2505738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B5179E-9F34-C0E4-F18C-747919D56597}"/>
              </a:ext>
            </a:extLst>
          </p:cNvPr>
          <p:cNvSpPr>
            <a:spLocks noGrp="1"/>
          </p:cNvSpPr>
          <p:nvPr>
            <p:ph idx="1"/>
          </p:nvPr>
        </p:nvSpPr>
        <p:spPr>
          <a:xfrm>
            <a:off x="1858619" y="423334"/>
            <a:ext cx="9829800" cy="6265334"/>
          </a:xfrm>
        </p:spPr>
        <p:txBody>
          <a:bodyPr>
            <a:normAutofit fontScale="92500"/>
          </a:bodyPr>
          <a:lstStyle/>
          <a:p>
            <a:pPr marL="0" indent="0">
              <a:buNone/>
            </a:pPr>
            <a:r>
              <a:rPr lang="en-US" sz="2400" b="1" dirty="0">
                <a:solidFill>
                  <a:srgbClr val="82403D"/>
                </a:solidFill>
                <a:latin typeface="IBM Plex Sans Light" panose="020B0503050203000203" pitchFamily="34" charset="0"/>
              </a:rPr>
              <a:t>Learning with less data and cost</a:t>
            </a:r>
          </a:p>
          <a:p>
            <a:r>
              <a:rPr lang="en-US" sz="2400" dirty="0">
                <a:latin typeface="IBM Plex Sans Light" panose="020B0503050203000203" pitchFamily="34" charset="0"/>
              </a:rPr>
              <a:t>State-of-the-art LLMs cost 100M+ to train, and need massive energy</a:t>
            </a:r>
          </a:p>
          <a:p>
            <a:r>
              <a:rPr lang="en-US" sz="2400" dirty="0">
                <a:latin typeface="IBM Plex Sans Light" panose="020B0503050203000203" pitchFamily="34" charset="0"/>
              </a:rPr>
              <a:t>Theory tells us ML has fundamental limits in terms of data, thus compute cost needed</a:t>
            </a:r>
          </a:p>
          <a:p>
            <a:pPr marL="0" indent="0">
              <a:buNone/>
            </a:pPr>
            <a:endParaRPr lang="en-US" sz="2400" dirty="0">
              <a:latin typeface="IBM Plex Sans Light" panose="020B0503050203000203" pitchFamily="34" charset="0"/>
            </a:endParaRPr>
          </a:p>
          <a:p>
            <a:pPr marL="0" indent="0">
              <a:buNone/>
            </a:pPr>
            <a:r>
              <a:rPr lang="en-US" sz="2400" b="1" dirty="0">
                <a:solidFill>
                  <a:srgbClr val="82403D"/>
                </a:solidFill>
                <a:latin typeface="IBM Plex Sans Light" panose="020B0503050203000203" pitchFamily="34" charset="0"/>
              </a:rPr>
              <a:t>Human auditable and controllable</a:t>
            </a:r>
          </a:p>
          <a:p>
            <a:r>
              <a:rPr lang="en-US" sz="2400" dirty="0">
                <a:latin typeface="IBM Plex Sans Light" panose="020B0503050203000203" pitchFamily="34" charset="0"/>
              </a:rPr>
              <a:t>ML can only be indirectly controlled, primarily via data fed in, too large to vet</a:t>
            </a:r>
          </a:p>
          <a:p>
            <a:r>
              <a:rPr lang="en-US" sz="2400" dirty="0">
                <a:latin typeface="IBM Plex Sans Light" panose="020B0503050203000203" pitchFamily="34" charset="0"/>
              </a:rPr>
              <a:t>Current ML models cannot be read by humans in practice, and no clear way to put in human knowledge and constraints, e.g., to enforce factuality </a:t>
            </a:r>
          </a:p>
          <a:p>
            <a:pPr marL="0" indent="0">
              <a:buNone/>
            </a:pPr>
            <a:endParaRPr lang="en-US" sz="2400" dirty="0">
              <a:latin typeface="IBM Plex Sans Light" panose="020B0503050203000203" pitchFamily="34" charset="0"/>
            </a:endParaRPr>
          </a:p>
          <a:p>
            <a:pPr marL="0" indent="0">
              <a:buNone/>
            </a:pPr>
            <a:r>
              <a:rPr lang="en-US" sz="2400" b="1" dirty="0">
                <a:solidFill>
                  <a:srgbClr val="82403D"/>
                </a:solidFill>
                <a:latin typeface="IBM Plex Sans Light" panose="020B0503050203000203" pitchFamily="34" charset="0"/>
              </a:rPr>
              <a:t>Out-of-distribution generalization</a:t>
            </a:r>
          </a:p>
          <a:p>
            <a:r>
              <a:rPr lang="en-US" sz="2400" dirty="0">
                <a:latin typeface="IBM Plex Sans Light" panose="020B0503050203000203" pitchFamily="34" charset="0"/>
              </a:rPr>
              <a:t>ML has no other information it can use except for its training data</a:t>
            </a:r>
          </a:p>
          <a:p>
            <a:r>
              <a:rPr lang="en-US" sz="2400" dirty="0">
                <a:latin typeface="IBM Plex Sans Light" panose="020B0503050203000203" pitchFamily="34" charset="0"/>
              </a:rPr>
              <a:t>Theory tells us ML has fundamental limits in terms of how far it can generalize beyond training data, i.e., predict well for new unseen situations </a:t>
            </a:r>
          </a:p>
          <a:p>
            <a:endParaRPr lang="en-US" sz="2400" dirty="0">
              <a:latin typeface="IBM Plex Sans Light" panose="020B0503050203000203" pitchFamily="34" charset="0"/>
            </a:endParaRPr>
          </a:p>
        </p:txBody>
      </p:sp>
      <p:sp>
        <p:nvSpPr>
          <p:cNvPr id="7" name="TextBox 6">
            <a:extLst>
              <a:ext uri="{FF2B5EF4-FFF2-40B4-BE49-F238E27FC236}">
                <a16:creationId xmlns:a16="http://schemas.microsoft.com/office/drawing/2014/main" id="{076181FE-E2C5-17BB-D37C-2148806D38D2}"/>
              </a:ext>
            </a:extLst>
          </p:cNvPr>
          <p:cNvSpPr txBox="1"/>
          <p:nvPr/>
        </p:nvSpPr>
        <p:spPr>
          <a:xfrm rot="16200000">
            <a:off x="-2055580" y="3252667"/>
            <a:ext cx="6199069" cy="523220"/>
          </a:xfrm>
          <a:prstGeom prst="rect">
            <a:avLst/>
          </a:prstGeom>
          <a:noFill/>
        </p:spPr>
        <p:txBody>
          <a:bodyPr wrap="none" rtlCol="0">
            <a:spAutoFit/>
          </a:bodyPr>
          <a:lstStyle/>
          <a:p>
            <a:r>
              <a:rPr lang="en-US" sz="2800" dirty="0">
                <a:solidFill>
                  <a:schemeClr val="accent1"/>
                </a:solidFill>
              </a:rPr>
              <a:t>Key Limitations of Current AI/ML Systems</a:t>
            </a:r>
          </a:p>
        </p:txBody>
      </p:sp>
      <p:sp>
        <p:nvSpPr>
          <p:cNvPr id="9" name="TextBox 8">
            <a:extLst>
              <a:ext uri="{FF2B5EF4-FFF2-40B4-BE49-F238E27FC236}">
                <a16:creationId xmlns:a16="http://schemas.microsoft.com/office/drawing/2014/main" id="{479EE17A-15AC-1B28-0BC9-7810DA9F5626}"/>
              </a:ext>
            </a:extLst>
          </p:cNvPr>
          <p:cNvSpPr txBox="1"/>
          <p:nvPr/>
        </p:nvSpPr>
        <p:spPr>
          <a:xfrm>
            <a:off x="10534832" y="6550168"/>
            <a:ext cx="1669047" cy="276999"/>
          </a:xfrm>
          <a:prstGeom prst="rect">
            <a:avLst/>
          </a:prstGeom>
          <a:noFill/>
        </p:spPr>
        <p:txBody>
          <a:bodyPr wrap="none" rtlCol="0">
            <a:spAutoFit/>
          </a:bodyPr>
          <a:lstStyle/>
          <a:p>
            <a:pPr>
              <a:buNone/>
            </a:pPr>
            <a:r>
              <a:rPr lang="en-US" sz="1200" dirty="0">
                <a:solidFill>
                  <a:schemeClr val="bg1">
                    <a:lumMod val="75000"/>
                  </a:schemeClr>
                </a:solidFill>
                <a:effectLst/>
                <a:latin typeface="Roboto" panose="02000000000000000000" pitchFamily="2" charset="0"/>
              </a:rPr>
              <a:t>Alex Gray, </a:t>
            </a:r>
            <a:r>
              <a:rPr lang="en-US" sz="1200" i="0" dirty="0">
                <a:solidFill>
                  <a:schemeClr val="bg1">
                    <a:lumMod val="75000"/>
                  </a:schemeClr>
                </a:solidFill>
                <a:effectLst/>
                <a:latin typeface="Roboto" panose="02000000000000000000" pitchFamily="2" charset="0"/>
              </a:rPr>
              <a:t>NSSS 2024</a:t>
            </a:r>
          </a:p>
        </p:txBody>
      </p:sp>
    </p:spTree>
    <p:extLst>
      <p:ext uri="{BB962C8B-B14F-4D97-AF65-F5344CB8AC3E}">
        <p14:creationId xmlns:p14="http://schemas.microsoft.com/office/powerpoint/2010/main" val="1819494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artner Hype Cycle for AI in 2023">
            <a:extLst>
              <a:ext uri="{FF2B5EF4-FFF2-40B4-BE49-F238E27FC236}">
                <a16:creationId xmlns:a16="http://schemas.microsoft.com/office/drawing/2014/main" id="{16B057CF-F9C1-CC9E-F332-5830A5F0CC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a:ext>
            </a:extLst>
          </a:blip>
          <a:srcRect/>
          <a:stretch>
            <a:fillRect/>
          </a:stretch>
        </p:blipFill>
        <p:spPr bwMode="auto">
          <a:xfrm>
            <a:off x="2125970" y="149849"/>
            <a:ext cx="7292009" cy="670815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E022C08A-8360-E06B-C966-44A5F23A5542}"/>
              </a:ext>
            </a:extLst>
          </p:cNvPr>
          <p:cNvSpPr/>
          <p:nvPr/>
        </p:nvSpPr>
        <p:spPr>
          <a:xfrm rot="12366630">
            <a:off x="3875256" y="3832031"/>
            <a:ext cx="337931" cy="337930"/>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C10081C1-035F-2AF0-D705-8831E88762E8}"/>
              </a:ext>
            </a:extLst>
          </p:cNvPr>
          <p:cNvSpPr/>
          <p:nvPr/>
        </p:nvSpPr>
        <p:spPr>
          <a:xfrm rot="5400000">
            <a:off x="4614065" y="1559285"/>
            <a:ext cx="337931" cy="337930"/>
          </a:xfrm>
          <a:prstGeom prst="rightArrow">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110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5">
            <a:extLst>
              <a:ext uri="{FF2B5EF4-FFF2-40B4-BE49-F238E27FC236}">
                <a16:creationId xmlns:a16="http://schemas.microsoft.com/office/drawing/2014/main" id="{7C204874-3C0A-9FDD-297F-F378CF2D3354}"/>
              </a:ext>
            </a:extLst>
          </p:cNvPr>
          <p:cNvSpPr txBox="1">
            <a:spLocks/>
          </p:cNvSpPr>
          <p:nvPr/>
        </p:nvSpPr>
        <p:spPr>
          <a:xfrm>
            <a:off x="577977" y="4655222"/>
            <a:ext cx="2475384" cy="1163860"/>
          </a:xfrm>
          <a:prstGeom prst="rect">
            <a:avLst/>
          </a:prstGeom>
        </p:spPr>
        <p:txBody>
          <a:bodyPr vert="horz" lIns="121904" tIns="121904" rIns="121904" bIns="121904" rtlCol="0">
            <a:noAutofit/>
          </a:bodyPr>
          <a:lst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r>
              <a:rPr kumimoji="0" lang="en-US" sz="1800" b="1" u="none" strike="noStrike" kern="1200" cap="none" spc="0" normalizeH="0" baseline="0" noProof="0" dirty="0">
                <a:ln>
                  <a:noFill/>
                </a:ln>
                <a:solidFill>
                  <a:prstClr val="black"/>
                </a:solidFill>
                <a:effectLst/>
                <a:uLnTx/>
                <a:uFillTx/>
                <a:sym typeface="IBM Plex Sans Light"/>
              </a:rPr>
              <a:t>Expert systems</a:t>
            </a:r>
          </a:p>
          <a:p>
            <a:pPr marL="228554" marR="0" lvl="0" indent="-228554" algn="l" defTabSz="2438400" rtl="0" eaLnBrk="1" fontAlgn="auto" latinLnBrk="0" hangingPunct="1">
              <a:lnSpc>
                <a:spcPct val="100000"/>
              </a:lnSpc>
              <a:spcBef>
                <a:spcPts val="400"/>
              </a:spcBef>
              <a:spcAft>
                <a:spcPts val="0"/>
              </a:spcAft>
              <a:buClr>
                <a:prstClr val="black"/>
              </a:buClr>
              <a:buSzTx/>
              <a:buFont typeface="Arial" panose="020B0604020202020204" pitchFamily="34" charset="0"/>
              <a:buChar char="•"/>
              <a:tabLst/>
              <a:defRPr/>
            </a:pPr>
            <a:r>
              <a:rPr kumimoji="0" lang="en-US" sz="1400" u="none" strike="noStrike" kern="0" cap="none" spc="0" normalizeH="0" baseline="0" noProof="0" dirty="0">
                <a:ln>
                  <a:noFill/>
                </a:ln>
                <a:solidFill>
                  <a:prstClr val="black"/>
                </a:solidFill>
                <a:effectLst/>
                <a:uLnTx/>
                <a:uFillTx/>
                <a:sym typeface="IBM Plex Sans Light"/>
              </a:rPr>
              <a:t>Rule engines</a:t>
            </a:r>
          </a:p>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endParaRPr kumimoji="0" lang="en-US" sz="1800" u="none" strike="noStrike" kern="0" cap="none" spc="0" normalizeH="0" baseline="0" noProof="0" dirty="0">
              <a:ln>
                <a:noFill/>
              </a:ln>
              <a:solidFill>
                <a:prstClr val="black"/>
              </a:solidFill>
              <a:effectLst/>
              <a:uLnTx/>
              <a:uFillTx/>
              <a:sym typeface="IBM Plex Sans Light"/>
            </a:endParaRPr>
          </a:p>
          <a:p>
            <a:pPr marL="0" marR="0" lvl="0" indent="0" algn="l" defTabSz="2438400" rtl="0" eaLnBrk="1" fontAlgn="auto" latinLnBrk="0" hangingPunct="1">
              <a:lnSpc>
                <a:spcPct val="100000"/>
              </a:lnSpc>
              <a:spcBef>
                <a:spcPts val="0"/>
              </a:spcBef>
              <a:spcAft>
                <a:spcPts val="0"/>
              </a:spcAft>
              <a:buClr>
                <a:prstClr val="black"/>
              </a:buClr>
              <a:buSzTx/>
              <a:buFont typeface="Arial" panose="020B0604020202020204" pitchFamily="34" charset="0"/>
              <a:buNone/>
              <a:tabLst/>
              <a:defRPr/>
            </a:pPr>
            <a:endParaRPr kumimoji="0" lang="en-US" sz="1800" u="none" strike="noStrike" kern="0" cap="none" spc="0" normalizeH="0" baseline="0" noProof="0" dirty="0">
              <a:ln>
                <a:noFill/>
              </a:ln>
              <a:solidFill>
                <a:prstClr val="black"/>
              </a:solidFill>
              <a:effectLst/>
              <a:uLnTx/>
              <a:uFillTx/>
              <a:sym typeface="IBM Plex Sans Light"/>
            </a:endParaRPr>
          </a:p>
        </p:txBody>
      </p:sp>
      <p:sp>
        <p:nvSpPr>
          <p:cNvPr id="27" name="Text Placeholder 6">
            <a:extLst>
              <a:ext uri="{FF2B5EF4-FFF2-40B4-BE49-F238E27FC236}">
                <a16:creationId xmlns:a16="http://schemas.microsoft.com/office/drawing/2014/main" id="{3437D345-605D-CD72-55AD-B91D69BAFD7A}"/>
              </a:ext>
            </a:extLst>
          </p:cNvPr>
          <p:cNvSpPr txBox="1">
            <a:spLocks/>
          </p:cNvSpPr>
          <p:nvPr/>
        </p:nvSpPr>
        <p:spPr>
          <a:xfrm>
            <a:off x="3481928" y="4655221"/>
            <a:ext cx="2450273" cy="1555098"/>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0" cap="none" spc="0" normalizeH="0" baseline="0" noProof="0" dirty="0">
                <a:ln>
                  <a:noFill/>
                </a:ln>
                <a:solidFill>
                  <a:srgbClr val="000000"/>
                </a:solidFill>
                <a:effectLst/>
                <a:uLnTx/>
                <a:uFillTx/>
              </a:rPr>
              <a:t>Machine learning</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ML algorithms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Task-specific </a:t>
            </a:r>
            <a:br>
              <a:rPr kumimoji="0" lang="en-US" sz="1400" u="none" strike="noStrike" kern="0" cap="none" spc="0" normalizeH="0" baseline="0" noProof="0" dirty="0">
                <a:ln>
                  <a:noFill/>
                </a:ln>
                <a:solidFill>
                  <a:srgbClr val="000000"/>
                </a:solidFill>
                <a:effectLst/>
                <a:uLnTx/>
                <a:uFillTx/>
              </a:rPr>
            </a:br>
            <a:r>
              <a:rPr kumimoji="0" lang="en-US" sz="1400" u="none" strike="noStrike" kern="0" cap="none" spc="0" normalizeH="0" baseline="0" noProof="0" dirty="0">
                <a:ln>
                  <a:noFill/>
                </a:ln>
                <a:solidFill>
                  <a:srgbClr val="000000"/>
                </a:solidFill>
                <a:effectLst/>
                <a:uLnTx/>
                <a:uFillTx/>
              </a:rPr>
              <a:t>decision boundaries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Dimension reduction</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Feature engineering</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p:txBody>
      </p:sp>
      <p:sp>
        <p:nvSpPr>
          <p:cNvPr id="28" name="Text Placeholder 7">
            <a:extLst>
              <a:ext uri="{FF2B5EF4-FFF2-40B4-BE49-F238E27FC236}">
                <a16:creationId xmlns:a16="http://schemas.microsoft.com/office/drawing/2014/main" id="{6867AFD0-9F36-3328-7E6B-1F93319213C6}"/>
              </a:ext>
            </a:extLst>
          </p:cNvPr>
          <p:cNvSpPr txBox="1">
            <a:spLocks/>
          </p:cNvSpPr>
          <p:nvPr/>
        </p:nvSpPr>
        <p:spPr>
          <a:xfrm>
            <a:off x="6503325" y="4655221"/>
            <a:ext cx="2383334" cy="1546993"/>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1200" cap="none" spc="0" normalizeH="0" baseline="0" noProof="0" dirty="0">
                <a:ln>
                  <a:noFill/>
                </a:ln>
                <a:solidFill>
                  <a:srgbClr val="000000"/>
                </a:solidFill>
                <a:effectLst/>
                <a:uLnTx/>
                <a:uFillTx/>
              </a:rPr>
              <a:t>Deep learning</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Network architectures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0000"/>
                </a:solidFill>
                <a:effectLst/>
                <a:uLnTx/>
                <a:uFillTx/>
              </a:rPr>
              <a:t>Task-specific decision boundaries + feature representations</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120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000000"/>
              </a:solidFill>
              <a:effectLst/>
              <a:uLnTx/>
              <a:uFillTx/>
            </a:endParaRPr>
          </a:p>
        </p:txBody>
      </p:sp>
      <p:sp>
        <p:nvSpPr>
          <p:cNvPr id="29" name="Rectangle 28">
            <a:extLst>
              <a:ext uri="{FF2B5EF4-FFF2-40B4-BE49-F238E27FC236}">
                <a16:creationId xmlns:a16="http://schemas.microsoft.com/office/drawing/2014/main" id="{BD8B5349-21AA-F6AE-FE55-BFB524E1FBE2}"/>
              </a:ext>
            </a:extLst>
          </p:cNvPr>
          <p:cNvSpPr/>
          <p:nvPr/>
        </p:nvSpPr>
        <p:spPr bwMode="auto">
          <a:xfrm>
            <a:off x="6346681" y="2891806"/>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pic>
        <p:nvPicPr>
          <p:cNvPr id="30" name="Picture 29">
            <a:extLst>
              <a:ext uri="{FF2B5EF4-FFF2-40B4-BE49-F238E27FC236}">
                <a16:creationId xmlns:a16="http://schemas.microsoft.com/office/drawing/2014/main" id="{71E345F1-3E0E-D665-FE9C-02D4DD0B53BF}"/>
              </a:ext>
            </a:extLst>
          </p:cNvPr>
          <p:cNvPicPr>
            <a:picLocks/>
          </p:cNvPicPr>
          <p:nvPr/>
        </p:nvPicPr>
        <p:blipFill>
          <a:blip r:embed="rId3"/>
          <a:stretch>
            <a:fillRect/>
          </a:stretch>
        </p:blipFill>
        <p:spPr>
          <a:xfrm>
            <a:off x="6588786" y="2651506"/>
            <a:ext cx="1878251" cy="1666589"/>
          </a:xfrm>
          <a:prstGeom prst="rect">
            <a:avLst/>
          </a:prstGeom>
        </p:spPr>
      </p:pic>
      <p:sp>
        <p:nvSpPr>
          <p:cNvPr id="31" name="Rectangle 30">
            <a:extLst>
              <a:ext uri="{FF2B5EF4-FFF2-40B4-BE49-F238E27FC236}">
                <a16:creationId xmlns:a16="http://schemas.microsoft.com/office/drawing/2014/main" id="{C9928D1A-05FB-8C0D-4CD7-F66A54C60934}"/>
              </a:ext>
            </a:extLst>
          </p:cNvPr>
          <p:cNvSpPr/>
          <p:nvPr/>
        </p:nvSpPr>
        <p:spPr bwMode="auto">
          <a:xfrm>
            <a:off x="3388431" y="2885132"/>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4B83EA02-CE7B-28AE-03F3-1D1956457C3A}"/>
              </a:ext>
            </a:extLst>
          </p:cNvPr>
          <p:cNvSpPr/>
          <p:nvPr/>
        </p:nvSpPr>
        <p:spPr bwMode="auto">
          <a:xfrm>
            <a:off x="439902" y="2860988"/>
            <a:ext cx="2448010" cy="148598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7994" tIns="47994" rIns="47994" bIns="47994" numCol="1" rtlCol="0" anchor="t" anchorCtr="0" compatLnSpc="1">
            <a:prstTxWarp prst="textNoShape">
              <a:avLst/>
            </a:prstTxWarp>
          </a:bodyPr>
          <a:lstStyle/>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pic>
        <p:nvPicPr>
          <p:cNvPr id="33" name="Picture 32">
            <a:extLst>
              <a:ext uri="{FF2B5EF4-FFF2-40B4-BE49-F238E27FC236}">
                <a16:creationId xmlns:a16="http://schemas.microsoft.com/office/drawing/2014/main" id="{6CE76763-D7E8-811F-E721-40499BEC30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14487" y="2870654"/>
            <a:ext cx="1751323" cy="1491303"/>
          </a:xfrm>
          <a:prstGeom prst="rect">
            <a:avLst/>
          </a:prstGeom>
        </p:spPr>
      </p:pic>
      <p:pic>
        <p:nvPicPr>
          <p:cNvPr id="34" name="Picture 33">
            <a:extLst>
              <a:ext uri="{FF2B5EF4-FFF2-40B4-BE49-F238E27FC236}">
                <a16:creationId xmlns:a16="http://schemas.microsoft.com/office/drawing/2014/main" id="{ED699F65-6418-C18C-E325-F5CB5C835379}"/>
              </a:ext>
            </a:extLst>
          </p:cNvPr>
          <p:cNvPicPr>
            <a:picLocks noChangeAspect="1"/>
          </p:cNvPicPr>
          <p:nvPr/>
        </p:nvPicPr>
        <p:blipFill>
          <a:blip r:embed="rId5"/>
          <a:stretch>
            <a:fillRect/>
          </a:stretch>
        </p:blipFill>
        <p:spPr>
          <a:xfrm>
            <a:off x="594890" y="2753163"/>
            <a:ext cx="1966967" cy="1624099"/>
          </a:xfrm>
          <a:prstGeom prst="rect">
            <a:avLst/>
          </a:prstGeom>
        </p:spPr>
      </p:pic>
      <p:sp>
        <p:nvSpPr>
          <p:cNvPr id="35" name="Text Placeholder 5">
            <a:extLst>
              <a:ext uri="{FF2B5EF4-FFF2-40B4-BE49-F238E27FC236}">
                <a16:creationId xmlns:a16="http://schemas.microsoft.com/office/drawing/2014/main" id="{92194CE9-29E4-031E-FA97-5AB2672B1607}"/>
              </a:ext>
            </a:extLst>
          </p:cNvPr>
          <p:cNvSpPr txBox="1">
            <a:spLocks/>
          </p:cNvSpPr>
          <p:nvPr/>
        </p:nvSpPr>
        <p:spPr>
          <a:xfrm>
            <a:off x="457502" y="4655221"/>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sp>
        <p:nvSpPr>
          <p:cNvPr id="36" name="Text Placeholder 6">
            <a:extLst>
              <a:ext uri="{FF2B5EF4-FFF2-40B4-BE49-F238E27FC236}">
                <a16:creationId xmlns:a16="http://schemas.microsoft.com/office/drawing/2014/main" id="{D4AAC569-0960-894B-37A3-75723AE8DE9F}"/>
              </a:ext>
            </a:extLst>
          </p:cNvPr>
          <p:cNvSpPr txBox="1">
            <a:spLocks/>
          </p:cNvSpPr>
          <p:nvPr/>
        </p:nvSpPr>
        <p:spPr>
          <a:xfrm>
            <a:off x="3401526" y="4655221"/>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sp>
        <p:nvSpPr>
          <p:cNvPr id="37" name="Text Placeholder 7">
            <a:extLst>
              <a:ext uri="{FF2B5EF4-FFF2-40B4-BE49-F238E27FC236}">
                <a16:creationId xmlns:a16="http://schemas.microsoft.com/office/drawing/2014/main" id="{1C67552B-A8F4-67D5-DE99-DBADC8171208}"/>
              </a:ext>
            </a:extLst>
          </p:cNvPr>
          <p:cNvSpPr txBox="1">
            <a:spLocks/>
          </p:cNvSpPr>
          <p:nvPr/>
        </p:nvSpPr>
        <p:spPr>
          <a:xfrm>
            <a:off x="6357739" y="4756808"/>
            <a:ext cx="2450273" cy="57881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2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2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a:p>
            <a:pPr marL="0" marR="0" lvl="0" indent="0" algn="l" defTabSz="1218926" rtl="0" eaLnBrk="1" fontAlgn="base" latinLnBrk="0" hangingPunct="1">
              <a:lnSpc>
                <a:spcPct val="100000"/>
              </a:lnSpc>
              <a:spcBef>
                <a:spcPts val="0"/>
              </a:spcBef>
              <a:spcAft>
                <a:spcPct val="0"/>
              </a:spcAft>
              <a:buClr>
                <a:srgbClr val="6D6E70"/>
              </a:buClr>
              <a:buSzPct val="90000"/>
              <a:buFont typeface="IBM Plex Sans" pitchFamily="2" charset="2"/>
              <a:buNone/>
              <a:tabLst/>
              <a:defRPr/>
            </a:pPr>
            <a:endParaRPr kumimoji="0" lang="en-US" sz="1333" b="0" i="0" u="none" strike="noStrike" kern="0" cap="none" spc="0" normalizeH="0" baseline="0" noProof="0">
              <a:ln>
                <a:noFill/>
              </a:ln>
              <a:solidFill>
                <a:srgbClr val="A8A8A8"/>
              </a:solidFill>
              <a:effectLst/>
              <a:uLnTx/>
              <a:uFillTx/>
              <a:latin typeface="IBM Plex Sans" panose="020B0503050203000203" pitchFamily="34" charset="0"/>
            </a:endParaRPr>
          </a:p>
        </p:txBody>
      </p:sp>
      <p:cxnSp>
        <p:nvCxnSpPr>
          <p:cNvPr id="38" name="Straight Arrow Connector 37">
            <a:extLst>
              <a:ext uri="{FF2B5EF4-FFF2-40B4-BE49-F238E27FC236}">
                <a16:creationId xmlns:a16="http://schemas.microsoft.com/office/drawing/2014/main" id="{794B33D0-B9BA-F488-C04D-2E2BE5FDBD5B}"/>
              </a:ext>
            </a:extLst>
          </p:cNvPr>
          <p:cNvCxnSpPr>
            <a:cxnSpLocks/>
          </p:cNvCxnSpPr>
          <p:nvPr/>
        </p:nvCxnSpPr>
        <p:spPr bwMode="auto">
          <a:xfrm>
            <a:off x="612320" y="4516507"/>
            <a:ext cx="10949705" cy="0"/>
          </a:xfrm>
          <a:prstGeom prst="straightConnector1">
            <a:avLst/>
          </a:prstGeom>
          <a:ln w="28575">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F604BB3-634D-1A97-C003-8271CDCBABB3}"/>
              </a:ext>
            </a:extLst>
          </p:cNvPr>
          <p:cNvCxnSpPr>
            <a:cxnSpLocks/>
          </p:cNvCxnSpPr>
          <p:nvPr/>
        </p:nvCxnSpPr>
        <p:spPr bwMode="auto">
          <a:xfrm>
            <a:off x="2784459" y="2783400"/>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B91AF77-A499-BC91-BC2F-783A65CA60F4}"/>
              </a:ext>
            </a:extLst>
          </p:cNvPr>
          <p:cNvCxnSpPr>
            <a:cxnSpLocks/>
          </p:cNvCxnSpPr>
          <p:nvPr/>
        </p:nvCxnSpPr>
        <p:spPr bwMode="auto">
          <a:xfrm>
            <a:off x="5748753" y="2830799"/>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770668E-A937-8C09-3AA1-705DE4D0F939}"/>
              </a:ext>
            </a:extLst>
          </p:cNvPr>
          <p:cNvCxnSpPr>
            <a:cxnSpLocks/>
          </p:cNvCxnSpPr>
          <p:nvPr/>
        </p:nvCxnSpPr>
        <p:spPr bwMode="auto">
          <a:xfrm>
            <a:off x="8727751" y="2835054"/>
            <a:ext cx="617195" cy="0"/>
          </a:xfrm>
          <a:prstGeom prst="straightConnector1">
            <a:avLst/>
          </a:prstGeom>
          <a:ln w="19050">
            <a:solidFill>
              <a:schemeClr val="tx1"/>
            </a:solidFill>
            <a:headEnd type="none" w="med" len="med"/>
            <a:tailEnd type="arrow" w="med" len="sm"/>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7080C2C9-19F6-BF95-504D-A31277D201CA}"/>
              </a:ext>
            </a:extLst>
          </p:cNvPr>
          <p:cNvSpPr txBox="1"/>
          <p:nvPr/>
        </p:nvSpPr>
        <p:spPr>
          <a:xfrm>
            <a:off x="903143" y="1368360"/>
            <a:ext cx="2072370" cy="943785"/>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IBM Plex Sans SmBld" panose="020B0503050203000203" pitchFamily="34" charset="0"/>
                <a:ea typeface="IBM Plex Sans" charset="0"/>
                <a:cs typeface="IBM Plex Sans" charset="0"/>
              </a:rPr>
              <a:t>1980s</a:t>
            </a: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000000"/>
              </a:solidFill>
              <a:effectLst/>
              <a:uLnTx/>
              <a:uFillTx/>
              <a:latin typeface="IBM Plex Sans" panose="020B0503050203000203" pitchFamily="34"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a:p>
            <a:pPr marL="0" marR="0" lvl="0" indent="0" algn="r" defTabSz="91443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IBM Plex Sans" charset="0"/>
              <a:ea typeface="IBM Plex Sans" charset="0"/>
              <a:cs typeface="IBM Plex Sans" charset="0"/>
            </a:endParaRPr>
          </a:p>
        </p:txBody>
      </p:sp>
      <p:cxnSp>
        <p:nvCxnSpPr>
          <p:cNvPr id="43" name="Straight Connector 42">
            <a:extLst>
              <a:ext uri="{FF2B5EF4-FFF2-40B4-BE49-F238E27FC236}">
                <a16:creationId xmlns:a16="http://schemas.microsoft.com/office/drawing/2014/main" id="{F9FF6A5C-677A-CF1D-6184-7BF87B02A80A}"/>
              </a:ext>
            </a:extLst>
          </p:cNvPr>
          <p:cNvCxnSpPr/>
          <p:nvPr/>
        </p:nvCxnSpPr>
        <p:spPr bwMode="auto">
          <a:xfrm flipV="1">
            <a:off x="3096892" y="1381503"/>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1BB1A350-F0F9-3FD5-82C0-ACECFF42AE79}"/>
              </a:ext>
            </a:extLst>
          </p:cNvPr>
          <p:cNvSpPr txBox="1"/>
          <p:nvPr/>
        </p:nvSpPr>
        <p:spPr>
          <a:xfrm>
            <a:off x="3859880" y="1404243"/>
            <a:ext cx="2072370"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SmBld" panose="020B0503050203000203" pitchFamily="34" charset="0"/>
                <a:ea typeface="IBM Plex Sans" charset="0"/>
                <a:cs typeface="IBM Plex Sans" charset="0"/>
              </a:rPr>
              <a:t>1980s to ~2010s </a:t>
            </a:r>
          </a:p>
        </p:txBody>
      </p:sp>
      <p:cxnSp>
        <p:nvCxnSpPr>
          <p:cNvPr id="45" name="Straight Connector 44">
            <a:extLst>
              <a:ext uri="{FF2B5EF4-FFF2-40B4-BE49-F238E27FC236}">
                <a16:creationId xmlns:a16="http://schemas.microsoft.com/office/drawing/2014/main" id="{B2008F29-44A4-96B4-6418-A928CB657215}"/>
              </a:ext>
            </a:extLst>
          </p:cNvPr>
          <p:cNvCxnSpPr/>
          <p:nvPr/>
        </p:nvCxnSpPr>
        <p:spPr bwMode="auto">
          <a:xfrm flipV="1">
            <a:off x="6042304" y="1432345"/>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F50D49B-656D-F9C4-A4D1-5BE138375E5C}"/>
              </a:ext>
            </a:extLst>
          </p:cNvPr>
          <p:cNvCxnSpPr/>
          <p:nvPr/>
        </p:nvCxnSpPr>
        <p:spPr bwMode="auto">
          <a:xfrm flipV="1">
            <a:off x="9025318" y="1397411"/>
            <a:ext cx="0" cy="1401897"/>
          </a:xfrm>
          <a:prstGeom prst="line">
            <a:avLst/>
          </a:prstGeom>
          <a:ln w="9525">
            <a:solidFill>
              <a:schemeClr val="tx1"/>
            </a:solidFill>
            <a:prstDash val="sys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E91340-FB68-B0D3-3894-621C7C7DE81F}"/>
              </a:ext>
            </a:extLst>
          </p:cNvPr>
          <p:cNvSpPr txBox="1"/>
          <p:nvPr/>
        </p:nvSpPr>
        <p:spPr>
          <a:xfrm>
            <a:off x="3215976" y="1397412"/>
            <a:ext cx="913830" cy="646331"/>
          </a:xfrm>
          <a:prstGeom prst="rect">
            <a:avLst/>
          </a:prstGeom>
          <a:noFill/>
        </p:spPr>
        <p:txBody>
          <a:bodyPr wrap="square" lIns="0" tIns="0" rIns="0" bIns="0" rtlCol="0">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Big data</a:t>
            </a: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48" name="TextBox 47">
            <a:extLst>
              <a:ext uri="{FF2B5EF4-FFF2-40B4-BE49-F238E27FC236}">
                <a16:creationId xmlns:a16="http://schemas.microsoft.com/office/drawing/2014/main" id="{9E5CAEA7-6690-AEF3-BFE4-57FF95A07614}"/>
              </a:ext>
            </a:extLst>
          </p:cNvPr>
          <p:cNvSpPr txBox="1"/>
          <p:nvPr/>
        </p:nvSpPr>
        <p:spPr>
          <a:xfrm>
            <a:off x="6155301" y="1405863"/>
            <a:ext cx="2072370" cy="646331"/>
          </a:xfrm>
          <a:prstGeom prst="rect">
            <a:avLst/>
          </a:prstGeom>
          <a:noFill/>
        </p:spPr>
        <p:txBody>
          <a:bodyPr wrap="square" lIns="0" tIns="0" rIns="0" bIns="0" rtlCol="0">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Massive labeled data </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Compute</a:t>
            </a:r>
          </a:p>
        </p:txBody>
      </p:sp>
      <p:sp>
        <p:nvSpPr>
          <p:cNvPr id="50" name="Text Placeholder 8">
            <a:extLst>
              <a:ext uri="{FF2B5EF4-FFF2-40B4-BE49-F238E27FC236}">
                <a16:creationId xmlns:a16="http://schemas.microsoft.com/office/drawing/2014/main" id="{427711C4-E20B-0623-4E3D-CCB340B7E7B2}"/>
              </a:ext>
            </a:extLst>
          </p:cNvPr>
          <p:cNvSpPr txBox="1">
            <a:spLocks/>
          </p:cNvSpPr>
          <p:nvPr/>
        </p:nvSpPr>
        <p:spPr>
          <a:xfrm>
            <a:off x="9286820" y="4655222"/>
            <a:ext cx="2905179" cy="1034677"/>
          </a:xfrm>
          <a:prstGeom prst="rect">
            <a:avLst/>
          </a:prstGeom>
        </p:spPr>
        <p:txBody>
          <a:bodyPr lIns="121904" tIns="121904" rIns="121904" bIns="121904"/>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r>
              <a:rPr kumimoji="0" lang="en-US" sz="1800" b="1" u="none" strike="noStrike" kern="1200" cap="none" spc="0" normalizeH="0" baseline="0" noProof="0" dirty="0">
                <a:ln>
                  <a:noFill/>
                </a:ln>
                <a:solidFill>
                  <a:srgbClr val="002D9C"/>
                </a:solidFill>
                <a:effectLst/>
                <a:uLnTx/>
                <a:uFillTx/>
              </a:rPr>
              <a:t>Large Language Models</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2D9C"/>
                </a:solidFill>
                <a:effectLst/>
                <a:uLnTx/>
                <a:uFillTx/>
              </a:rPr>
              <a:t>Base model</a:t>
            </a:r>
          </a:p>
          <a:p>
            <a:pPr marL="228554" marR="0" lvl="0" indent="-228554" algn="l" defTabSz="1218926" rtl="0" eaLnBrk="1" fontAlgn="base" latinLnBrk="0" hangingPunct="1">
              <a:lnSpc>
                <a:spcPct val="100000"/>
              </a:lnSpc>
              <a:spcBef>
                <a:spcPts val="400"/>
              </a:spcBef>
              <a:spcAft>
                <a:spcPct val="0"/>
              </a:spcAft>
              <a:buClr>
                <a:srgbClr val="001141"/>
              </a:buClr>
              <a:buSzPct val="90000"/>
              <a:buFont typeface="Arial" panose="020B0604020202020204" pitchFamily="34" charset="0"/>
              <a:buChar char="•"/>
              <a:tabLst/>
              <a:defRPr/>
            </a:pPr>
            <a:r>
              <a:rPr kumimoji="0" lang="en-US" sz="1400" u="none" strike="noStrike" kern="0" cap="none" spc="0" normalizeH="0" baseline="0" noProof="0" dirty="0">
                <a:ln>
                  <a:noFill/>
                </a:ln>
                <a:solidFill>
                  <a:srgbClr val="002D9C"/>
                </a:solidFill>
                <a:effectLst/>
                <a:uLnTx/>
                <a:uFillTx/>
              </a:rPr>
              <a:t>Adaptable decision boundaries and feature representations</a:t>
            </a: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1200" cap="none" spc="0" normalizeH="0" baseline="0" noProof="0" dirty="0">
              <a:ln>
                <a:noFill/>
              </a:ln>
              <a:solidFill>
                <a:srgbClr val="000000"/>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FFA0C2"/>
              </a:solidFill>
              <a:effectLst/>
              <a:uLnTx/>
              <a:uFillTx/>
            </a:endParaRPr>
          </a:p>
          <a:p>
            <a:pPr marL="0" marR="0" lvl="0" indent="0" algn="l" defTabSz="1218926" rtl="0" eaLnBrk="1" fontAlgn="base" latinLnBrk="0" hangingPunct="1">
              <a:lnSpc>
                <a:spcPct val="100000"/>
              </a:lnSpc>
              <a:spcBef>
                <a:spcPts val="0"/>
              </a:spcBef>
              <a:spcAft>
                <a:spcPct val="0"/>
              </a:spcAft>
              <a:buClr>
                <a:srgbClr val="001141"/>
              </a:buClr>
              <a:buSzPct val="90000"/>
              <a:buFont typeface="IBM Plex Sans Light" pitchFamily="2" charset="2"/>
              <a:buNone/>
              <a:tabLst/>
              <a:defRPr/>
            </a:pPr>
            <a:endParaRPr kumimoji="0" lang="en-US" sz="1867" u="none" strike="noStrike" kern="0" cap="none" spc="0" normalizeH="0" baseline="0" noProof="0" dirty="0">
              <a:ln>
                <a:noFill/>
              </a:ln>
              <a:solidFill>
                <a:srgbClr val="FFA0C2"/>
              </a:solidFill>
              <a:effectLst/>
              <a:uLnTx/>
              <a:uFillTx/>
            </a:endParaRPr>
          </a:p>
        </p:txBody>
      </p:sp>
      <p:pic>
        <p:nvPicPr>
          <p:cNvPr id="51" name="Picture 50">
            <a:extLst>
              <a:ext uri="{FF2B5EF4-FFF2-40B4-BE49-F238E27FC236}">
                <a16:creationId xmlns:a16="http://schemas.microsoft.com/office/drawing/2014/main" id="{B3B6D50B-FBE3-B2A1-7D03-60174FBA9C8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428523" y="2825891"/>
            <a:ext cx="2072370" cy="1569457"/>
          </a:xfrm>
          <a:prstGeom prst="rect">
            <a:avLst/>
          </a:prstGeom>
        </p:spPr>
      </p:pic>
      <p:sp>
        <p:nvSpPr>
          <p:cNvPr id="52" name="TextBox 51">
            <a:extLst>
              <a:ext uri="{FF2B5EF4-FFF2-40B4-BE49-F238E27FC236}">
                <a16:creationId xmlns:a16="http://schemas.microsoft.com/office/drawing/2014/main" id="{974EE779-4633-84FA-2145-5C3793D15C84}"/>
              </a:ext>
            </a:extLst>
          </p:cNvPr>
          <p:cNvSpPr txBox="1"/>
          <p:nvPr/>
        </p:nvSpPr>
        <p:spPr>
          <a:xfrm>
            <a:off x="9138313" y="1398100"/>
            <a:ext cx="2072370" cy="1292662"/>
          </a:xfrm>
          <a:prstGeom prst="rect">
            <a:avLst/>
          </a:prstGeom>
          <a:noFill/>
        </p:spPr>
        <p:txBody>
          <a:bodyPr wrap="square" lIns="0" tIns="0" rIns="0" bIns="0" rtlCol="0" anchor="t">
            <a:spAutoFit/>
          </a:bodyPr>
          <a:lstStyle/>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D9C"/>
                </a:solidFill>
                <a:effectLst/>
                <a:uLnTx/>
                <a:uFillTx/>
                <a:latin typeface="Calibri" panose="020F0502020204030204"/>
                <a:ea typeface="IBM Plex Sans" charset="0"/>
                <a:cs typeface="IBM Plex Sans" charset="0"/>
              </a:rPr>
              <a:t>Self-supervision at scale</a:t>
            </a:r>
          </a:p>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p>
          <a:p>
            <a:pPr marL="0" marR="0" lvl="0" indent="0" algn="l" defTabSz="91443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Massive unlabeled data </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a:t>
            </a:r>
            <a:b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br>
            <a:r>
              <a:rPr kumimoji="0" lang="en-US" sz="1400" b="0" i="0" u="none" strike="noStrike" kern="1200" cap="none" spc="0" normalizeH="0" baseline="0" noProof="0" dirty="0">
                <a:ln>
                  <a:noFill/>
                </a:ln>
                <a:solidFill>
                  <a:srgbClr val="000000"/>
                </a:solidFill>
                <a:effectLst/>
                <a:uLnTx/>
                <a:uFillTx/>
                <a:latin typeface="Calibri" panose="020F0502020204030204"/>
                <a:ea typeface="IBM Plex Sans" charset="0"/>
                <a:cs typeface="IBM Plex Sans" charset="0"/>
              </a:rPr>
              <a:t>Compute</a:t>
            </a:r>
          </a:p>
          <a:p>
            <a:pPr marL="0" marR="0" lvl="0" indent="0" algn="l" defTabSz="91443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IBM Plex Sans" charset="0"/>
              <a:cs typeface="IBM Plex Sans" charset="0"/>
            </a:endParaRPr>
          </a:p>
        </p:txBody>
      </p:sp>
      <p:sp>
        <p:nvSpPr>
          <p:cNvPr id="53" name="TextBox 52">
            <a:extLst>
              <a:ext uri="{FF2B5EF4-FFF2-40B4-BE49-F238E27FC236}">
                <a16:creationId xmlns:a16="http://schemas.microsoft.com/office/drawing/2014/main" id="{6A6A2622-4AD2-9323-7E35-67845391F320}"/>
              </a:ext>
            </a:extLst>
          </p:cNvPr>
          <p:cNvSpPr txBox="1"/>
          <p:nvPr/>
        </p:nvSpPr>
        <p:spPr>
          <a:xfrm>
            <a:off x="10681041" y="1404243"/>
            <a:ext cx="1327291"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D9C"/>
                </a:solidFill>
                <a:effectLst/>
                <a:uLnTx/>
                <a:uFillTx/>
                <a:latin typeface="IBM Plex Sans SmBld" panose="020B0503050203000203" pitchFamily="34" charset="0"/>
                <a:ea typeface="IBM Plex Sans" charset="0"/>
                <a:cs typeface="IBM Plex Sans" charset="0"/>
              </a:rPr>
              <a:t>2017+</a:t>
            </a:r>
          </a:p>
        </p:txBody>
      </p:sp>
      <p:sp>
        <p:nvSpPr>
          <p:cNvPr id="2" name="TextBox 1">
            <a:extLst>
              <a:ext uri="{FF2B5EF4-FFF2-40B4-BE49-F238E27FC236}">
                <a16:creationId xmlns:a16="http://schemas.microsoft.com/office/drawing/2014/main" id="{0D2A4BF6-36A0-0CAC-0E97-4976583B3B3B}"/>
              </a:ext>
            </a:extLst>
          </p:cNvPr>
          <p:cNvSpPr txBox="1"/>
          <p:nvPr/>
        </p:nvSpPr>
        <p:spPr>
          <a:xfrm>
            <a:off x="7570686" y="1397411"/>
            <a:ext cx="1327291" cy="246221"/>
          </a:xfrm>
          <a:prstGeom prst="rect">
            <a:avLst/>
          </a:prstGeom>
          <a:noFill/>
        </p:spPr>
        <p:txBody>
          <a:bodyPr wrap="square" lIns="0" tIns="0" rIns="0" bIns="0" rtlCol="0">
            <a:spAutoFit/>
          </a:bodyPr>
          <a:lstStyle/>
          <a:p>
            <a:pPr marL="0" marR="0" lvl="0" indent="0" algn="r" defTabSz="91443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IBM Plex Sans SmBld" panose="020B0503050203000203" pitchFamily="34" charset="0"/>
                <a:ea typeface="IBM Plex Sans" charset="0"/>
                <a:cs typeface="IBM Plex Sans" charset="0"/>
              </a:rPr>
              <a:t>2010+</a:t>
            </a:r>
          </a:p>
        </p:txBody>
      </p:sp>
    </p:spTree>
    <p:extLst>
      <p:ext uri="{BB962C8B-B14F-4D97-AF65-F5344CB8AC3E}">
        <p14:creationId xmlns:p14="http://schemas.microsoft.com/office/powerpoint/2010/main" val="14949302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C8C09-697F-3830-38C3-FFFCC3D238EA}"/>
              </a:ext>
            </a:extLst>
          </p:cNvPr>
          <p:cNvSpPr>
            <a:spLocks noGrp="1"/>
          </p:cNvSpPr>
          <p:nvPr>
            <p:ph type="title"/>
          </p:nvPr>
        </p:nvSpPr>
        <p:spPr>
          <a:xfrm rot="16200000">
            <a:off x="-2426230" y="2988218"/>
            <a:ext cx="6324550" cy="859993"/>
          </a:xfrm>
        </p:spPr>
        <p:txBody>
          <a:bodyPr vert="horz" lIns="91440" tIns="45720" rIns="91440" bIns="45720" rtlCol="0" anchor="ctr">
            <a:normAutofit fontScale="90000"/>
          </a:bodyPr>
          <a:lstStyle/>
          <a:p>
            <a:r>
              <a:rPr lang="en-US" sz="3600" dirty="0"/>
              <a:t>Taxonomy of Neuro-Symbolic AI</a:t>
            </a:r>
          </a:p>
        </p:txBody>
      </p:sp>
      <p:sp>
        <p:nvSpPr>
          <p:cNvPr id="6" name="TextBox 5">
            <a:extLst>
              <a:ext uri="{FF2B5EF4-FFF2-40B4-BE49-F238E27FC236}">
                <a16:creationId xmlns:a16="http://schemas.microsoft.com/office/drawing/2014/main" id="{8FDD67BF-ED71-66C7-F1C1-507EA3D47265}"/>
              </a:ext>
            </a:extLst>
          </p:cNvPr>
          <p:cNvSpPr txBox="1"/>
          <p:nvPr/>
        </p:nvSpPr>
        <p:spPr>
          <a:xfrm>
            <a:off x="8643467" y="122190"/>
            <a:ext cx="3548533" cy="400110"/>
          </a:xfrm>
          <a:prstGeom prst="rect">
            <a:avLst/>
          </a:prstGeom>
          <a:noFill/>
        </p:spPr>
        <p:txBody>
          <a:bodyPr wrap="square">
            <a:spAutoFit/>
          </a:bodyPr>
          <a:lstStyle/>
          <a:p>
            <a:pPr algn="r"/>
            <a:r>
              <a:rPr lang="en-US" sz="1000" dirty="0">
                <a:solidFill>
                  <a:schemeClr val="bg1">
                    <a:lumMod val="75000"/>
                  </a:schemeClr>
                </a:solidFill>
                <a:latin typeface="IBM Plex Sans" panose="020B0503050203000203" pitchFamily="34" charset="0"/>
              </a:rPr>
              <a:t>Source: Neuro-symbolic AI taxonomy by Henry Kautz &amp; </a:t>
            </a:r>
            <a:r>
              <a:rPr lang="en-US" sz="1000" dirty="0">
                <a:solidFill>
                  <a:schemeClr val="bg1">
                    <a:lumMod val="75000"/>
                  </a:schemeClr>
                </a:solidFill>
                <a:latin typeface="IBM Plex Sans" panose="020B0503050203000203" pitchFamily="34" charset="0"/>
                <a:hlinkClick r:id="rId3">
                  <a:extLst>
                    <a:ext uri="{A12FA001-AC4F-418D-AE19-62706E023703}">
                      <ahyp:hlinkClr xmlns:ahyp="http://schemas.microsoft.com/office/drawing/2018/hyperlinkcolor" val="tx"/>
                    </a:ext>
                  </a:extLst>
                </a:hlinkClick>
              </a:rPr>
              <a:t>https://harshakokel.com/posts/neurosymbolic-systems/</a:t>
            </a:r>
            <a:r>
              <a:rPr lang="en-US" sz="1000" dirty="0">
                <a:solidFill>
                  <a:schemeClr val="bg1">
                    <a:lumMod val="75000"/>
                  </a:schemeClr>
                </a:solidFill>
                <a:latin typeface="IBM Plex Sans" panose="020B0503050203000203" pitchFamily="34" charset="0"/>
              </a:rPr>
              <a:t> </a:t>
            </a:r>
          </a:p>
        </p:txBody>
      </p:sp>
      <p:pic>
        <p:nvPicPr>
          <p:cNvPr id="3074" name="Picture 2">
            <a:extLst>
              <a:ext uri="{FF2B5EF4-FFF2-40B4-BE49-F238E27FC236}">
                <a16:creationId xmlns:a16="http://schemas.microsoft.com/office/drawing/2014/main" id="{98CC184E-DD1C-36EE-BA73-D3FB5336D111}"/>
              </a:ext>
            </a:extLst>
          </p:cNvPr>
          <p:cNvPicPr>
            <a:picLocks noChangeAspect="1" noChangeArrowheads="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rcRect/>
          <a:stretch>
            <a:fillRect/>
          </a:stretch>
        </p:blipFill>
        <p:spPr bwMode="auto">
          <a:xfrm>
            <a:off x="2265208" y="1737203"/>
            <a:ext cx="4096840" cy="65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ED8087-B46A-8DB6-0A9A-4C2ABB4DD64D}"/>
              </a:ext>
            </a:extLst>
          </p:cNvPr>
          <p:cNvSpPr txBox="1"/>
          <p:nvPr/>
        </p:nvSpPr>
        <p:spPr>
          <a:xfrm>
            <a:off x="1959460" y="866435"/>
            <a:ext cx="4689770" cy="954107"/>
          </a:xfrm>
          <a:prstGeom prst="rect">
            <a:avLst/>
          </a:prstGeom>
          <a:noFill/>
        </p:spPr>
        <p:txBody>
          <a:bodyPr wrap="square">
            <a:spAutoFit/>
          </a:bodyPr>
          <a:lstStyle/>
          <a:p>
            <a:r>
              <a:rPr lang="en-US" sz="2400" dirty="0"/>
              <a:t>Symbolic Neuro symbolic</a:t>
            </a:r>
          </a:p>
          <a:p>
            <a:r>
              <a:rPr lang="en-US" sz="1600" dirty="0"/>
              <a:t>Includes almost all deep learning NLP systems like Seq2Seq, Transformers BERT, etc.</a:t>
            </a:r>
          </a:p>
        </p:txBody>
      </p:sp>
      <p:sp>
        <p:nvSpPr>
          <p:cNvPr id="9" name="TextBox 8">
            <a:extLst>
              <a:ext uri="{FF2B5EF4-FFF2-40B4-BE49-F238E27FC236}">
                <a16:creationId xmlns:a16="http://schemas.microsoft.com/office/drawing/2014/main" id="{0B5DC9E0-811F-E6D3-F6B7-5688721B71AC}"/>
              </a:ext>
            </a:extLst>
          </p:cNvPr>
          <p:cNvSpPr txBox="1"/>
          <p:nvPr/>
        </p:nvSpPr>
        <p:spPr>
          <a:xfrm>
            <a:off x="1959460" y="2628545"/>
            <a:ext cx="4689770" cy="954107"/>
          </a:xfrm>
          <a:prstGeom prst="rect">
            <a:avLst/>
          </a:prstGeom>
          <a:noFill/>
        </p:spPr>
        <p:txBody>
          <a:bodyPr wrap="square">
            <a:spAutoFit/>
          </a:bodyPr>
          <a:lstStyle/>
          <a:p>
            <a:r>
              <a:rPr lang="en-US" sz="2400" dirty="0"/>
              <a:t>Symbolic[Neuro]</a:t>
            </a:r>
          </a:p>
          <a:p>
            <a:r>
              <a:rPr lang="en-US" sz="1600" dirty="0"/>
              <a:t>AlphaGo system which uses a symbolic MCTS while using a neural state estimator</a:t>
            </a:r>
          </a:p>
        </p:txBody>
      </p:sp>
      <p:pic>
        <p:nvPicPr>
          <p:cNvPr id="3078" name="Picture 6">
            <a:extLst>
              <a:ext uri="{FF2B5EF4-FFF2-40B4-BE49-F238E27FC236}">
                <a16:creationId xmlns:a16="http://schemas.microsoft.com/office/drawing/2014/main" id="{A0927DAB-FE76-9CD1-C1FF-8AE84458B91C}"/>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a:ext>
            </a:extLst>
          </a:blip>
          <a:srcRect/>
          <a:stretch>
            <a:fillRect/>
          </a:stretch>
        </p:blipFill>
        <p:spPr bwMode="auto">
          <a:xfrm>
            <a:off x="3472887" y="3732848"/>
            <a:ext cx="2024117" cy="7109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5F83BA4-CE95-D465-A729-A7608FFA9444}"/>
              </a:ext>
            </a:extLst>
          </p:cNvPr>
          <p:cNvSpPr txBox="1"/>
          <p:nvPr/>
        </p:nvSpPr>
        <p:spPr>
          <a:xfrm>
            <a:off x="1959460" y="4579674"/>
            <a:ext cx="4689770" cy="1077218"/>
          </a:xfrm>
          <a:prstGeom prst="rect">
            <a:avLst/>
          </a:prstGeom>
          <a:noFill/>
        </p:spPr>
        <p:txBody>
          <a:bodyPr wrap="square">
            <a:spAutoFit/>
          </a:bodyPr>
          <a:lstStyle/>
          <a:p>
            <a:r>
              <a:rPr lang="en-US" sz="2400" dirty="0"/>
              <a:t>Neuro | Symbolic</a:t>
            </a:r>
          </a:p>
          <a:p>
            <a:r>
              <a:rPr lang="en-US" sz="1600" dirty="0"/>
              <a:t>Neural-Concept Learner is an example of this category</a:t>
            </a:r>
          </a:p>
          <a:p>
            <a:endParaRPr lang="en-US" sz="2400" dirty="0"/>
          </a:p>
        </p:txBody>
      </p:sp>
      <p:pic>
        <p:nvPicPr>
          <p:cNvPr id="12" name="Picture 11">
            <a:extLst>
              <a:ext uri="{FF2B5EF4-FFF2-40B4-BE49-F238E27FC236}">
                <a16:creationId xmlns:a16="http://schemas.microsoft.com/office/drawing/2014/main" id="{C975C749-ED14-7DB4-5575-4682CB2619D7}"/>
              </a:ext>
            </a:extLst>
          </p:cNvPr>
          <p:cNvPicPr>
            <a:picLocks noChangeAspect="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a:ext>
            </a:extLst>
          </a:blip>
          <a:stretch>
            <a:fillRect/>
          </a:stretch>
        </p:blipFill>
        <p:spPr>
          <a:xfrm>
            <a:off x="3263618" y="5289483"/>
            <a:ext cx="2442655" cy="1414576"/>
          </a:xfrm>
          <a:prstGeom prst="rect">
            <a:avLst/>
          </a:prstGeom>
        </p:spPr>
      </p:pic>
      <p:sp>
        <p:nvSpPr>
          <p:cNvPr id="13" name="TextBox 12">
            <a:extLst>
              <a:ext uri="{FF2B5EF4-FFF2-40B4-BE49-F238E27FC236}">
                <a16:creationId xmlns:a16="http://schemas.microsoft.com/office/drawing/2014/main" id="{EB73950D-901D-85FD-27FB-381C80866535}"/>
              </a:ext>
            </a:extLst>
          </p:cNvPr>
          <p:cNvSpPr txBox="1"/>
          <p:nvPr/>
        </p:nvSpPr>
        <p:spPr>
          <a:xfrm>
            <a:off x="1498971" y="892965"/>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1</a:t>
            </a:r>
          </a:p>
        </p:txBody>
      </p:sp>
      <p:sp>
        <p:nvSpPr>
          <p:cNvPr id="14" name="TextBox 13">
            <a:extLst>
              <a:ext uri="{FF2B5EF4-FFF2-40B4-BE49-F238E27FC236}">
                <a16:creationId xmlns:a16="http://schemas.microsoft.com/office/drawing/2014/main" id="{D10C1322-2A89-4F9C-6FB9-FA8ACDE8A9E6}"/>
              </a:ext>
            </a:extLst>
          </p:cNvPr>
          <p:cNvSpPr txBox="1"/>
          <p:nvPr/>
        </p:nvSpPr>
        <p:spPr>
          <a:xfrm>
            <a:off x="1506823" y="2628545"/>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2</a:t>
            </a:r>
          </a:p>
        </p:txBody>
      </p:sp>
      <p:sp>
        <p:nvSpPr>
          <p:cNvPr id="15" name="TextBox 14">
            <a:extLst>
              <a:ext uri="{FF2B5EF4-FFF2-40B4-BE49-F238E27FC236}">
                <a16:creationId xmlns:a16="http://schemas.microsoft.com/office/drawing/2014/main" id="{9355AA9A-3C6D-03AA-FAA6-285C3F1748F6}"/>
              </a:ext>
            </a:extLst>
          </p:cNvPr>
          <p:cNvSpPr txBox="1"/>
          <p:nvPr/>
        </p:nvSpPr>
        <p:spPr>
          <a:xfrm>
            <a:off x="1498971" y="4526178"/>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3</a:t>
            </a:r>
          </a:p>
        </p:txBody>
      </p:sp>
      <p:sp>
        <p:nvSpPr>
          <p:cNvPr id="16" name="TextBox 15">
            <a:extLst>
              <a:ext uri="{FF2B5EF4-FFF2-40B4-BE49-F238E27FC236}">
                <a16:creationId xmlns:a16="http://schemas.microsoft.com/office/drawing/2014/main" id="{BA37AF73-6A27-A5E6-0347-ACD3CECDAE59}"/>
              </a:ext>
            </a:extLst>
          </p:cNvPr>
          <p:cNvSpPr txBox="1"/>
          <p:nvPr/>
        </p:nvSpPr>
        <p:spPr>
          <a:xfrm>
            <a:off x="7473717" y="861206"/>
            <a:ext cx="4689770" cy="830997"/>
          </a:xfrm>
          <a:prstGeom prst="rect">
            <a:avLst/>
          </a:prstGeom>
          <a:noFill/>
        </p:spPr>
        <p:txBody>
          <a:bodyPr wrap="square">
            <a:spAutoFit/>
          </a:bodyPr>
          <a:lstStyle/>
          <a:p>
            <a:r>
              <a:rPr lang="en-US" sz="2400" dirty="0" err="1"/>
              <a:t>Neuro:Symbolic</a:t>
            </a:r>
            <a:r>
              <a:rPr lang="en-US" sz="2400" dirty="0"/>
              <a:t> </a:t>
            </a:r>
            <a:r>
              <a:rPr lang="en-US" sz="2400" dirty="0">
                <a:sym typeface="Wingdings" pitchFamily="2" charset="2"/>
              </a:rPr>
              <a:t> Neuro</a:t>
            </a:r>
            <a:endParaRPr lang="en-US" sz="2400" dirty="0"/>
          </a:p>
          <a:p>
            <a:r>
              <a:rPr lang="en-US" sz="1600" dirty="0"/>
              <a:t>Symbolic reasoning to generate data for neural system</a:t>
            </a:r>
            <a:r>
              <a:rPr lang="en-US" sz="2400" dirty="0"/>
              <a:t> </a:t>
            </a:r>
          </a:p>
        </p:txBody>
      </p:sp>
      <p:sp>
        <p:nvSpPr>
          <p:cNvPr id="17" name="TextBox 16">
            <a:extLst>
              <a:ext uri="{FF2B5EF4-FFF2-40B4-BE49-F238E27FC236}">
                <a16:creationId xmlns:a16="http://schemas.microsoft.com/office/drawing/2014/main" id="{1BB97336-1B25-5E72-3BB6-F705AF35653C}"/>
              </a:ext>
            </a:extLst>
          </p:cNvPr>
          <p:cNvSpPr txBox="1"/>
          <p:nvPr/>
        </p:nvSpPr>
        <p:spPr>
          <a:xfrm>
            <a:off x="7473717" y="2983436"/>
            <a:ext cx="4689770" cy="707886"/>
          </a:xfrm>
          <a:prstGeom prst="rect">
            <a:avLst/>
          </a:prstGeom>
          <a:noFill/>
        </p:spPr>
        <p:txBody>
          <a:bodyPr wrap="square">
            <a:spAutoFit/>
          </a:bodyPr>
          <a:lstStyle/>
          <a:p>
            <a:r>
              <a:rPr lang="en-US" sz="2400" dirty="0" err="1"/>
              <a:t>Neuro</a:t>
            </a:r>
            <a:r>
              <a:rPr lang="en-US" sz="2400" baseline="-25000" dirty="0" err="1"/>
              <a:t>Symbolic</a:t>
            </a:r>
            <a:endParaRPr lang="en-US" sz="2400" dirty="0"/>
          </a:p>
          <a:p>
            <a:r>
              <a:rPr lang="en-US" sz="1600" dirty="0"/>
              <a:t>Neural Theorem Prover, Logic Tensor Network</a:t>
            </a:r>
            <a:endParaRPr lang="en-US" sz="2400" dirty="0"/>
          </a:p>
        </p:txBody>
      </p:sp>
      <p:sp>
        <p:nvSpPr>
          <p:cNvPr id="18" name="TextBox 17">
            <a:extLst>
              <a:ext uri="{FF2B5EF4-FFF2-40B4-BE49-F238E27FC236}">
                <a16:creationId xmlns:a16="http://schemas.microsoft.com/office/drawing/2014/main" id="{AF098DE9-5048-C67D-6ABB-C46D892EF8B0}"/>
              </a:ext>
            </a:extLst>
          </p:cNvPr>
          <p:cNvSpPr txBox="1"/>
          <p:nvPr/>
        </p:nvSpPr>
        <p:spPr>
          <a:xfrm>
            <a:off x="7473717" y="4698018"/>
            <a:ext cx="4689770" cy="1569660"/>
          </a:xfrm>
          <a:prstGeom prst="rect">
            <a:avLst/>
          </a:prstGeom>
          <a:noFill/>
        </p:spPr>
        <p:txBody>
          <a:bodyPr wrap="square">
            <a:spAutoFit/>
          </a:bodyPr>
          <a:lstStyle/>
          <a:p>
            <a:r>
              <a:rPr lang="en-US" sz="2400" dirty="0"/>
              <a:t>Neuro[Symbolic]</a:t>
            </a:r>
          </a:p>
          <a:p>
            <a:r>
              <a:rPr lang="en-US" sz="1600" dirty="0"/>
              <a:t>Allows a neural model to directly call a symbolic reasoning engine, e.g., to perform an action or evaluate a state</a:t>
            </a:r>
          </a:p>
          <a:p>
            <a:endParaRPr lang="en-US" sz="2400" dirty="0"/>
          </a:p>
        </p:txBody>
      </p:sp>
      <p:sp>
        <p:nvSpPr>
          <p:cNvPr id="19" name="TextBox 18">
            <a:extLst>
              <a:ext uri="{FF2B5EF4-FFF2-40B4-BE49-F238E27FC236}">
                <a16:creationId xmlns:a16="http://schemas.microsoft.com/office/drawing/2014/main" id="{62886863-0927-940D-E936-B7EF9773439A}"/>
              </a:ext>
            </a:extLst>
          </p:cNvPr>
          <p:cNvSpPr txBox="1"/>
          <p:nvPr/>
        </p:nvSpPr>
        <p:spPr>
          <a:xfrm>
            <a:off x="7013229" y="887738"/>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4</a:t>
            </a:r>
          </a:p>
        </p:txBody>
      </p:sp>
      <p:sp>
        <p:nvSpPr>
          <p:cNvPr id="20" name="TextBox 19">
            <a:extLst>
              <a:ext uri="{FF2B5EF4-FFF2-40B4-BE49-F238E27FC236}">
                <a16:creationId xmlns:a16="http://schemas.microsoft.com/office/drawing/2014/main" id="{F2C2E3B3-2A51-F4E0-3CFE-3A94D2EDED08}"/>
              </a:ext>
            </a:extLst>
          </p:cNvPr>
          <p:cNvSpPr txBox="1"/>
          <p:nvPr/>
        </p:nvSpPr>
        <p:spPr>
          <a:xfrm>
            <a:off x="7021081" y="2983436"/>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5</a:t>
            </a:r>
          </a:p>
        </p:txBody>
      </p:sp>
      <p:sp>
        <p:nvSpPr>
          <p:cNvPr id="21" name="TextBox 20">
            <a:extLst>
              <a:ext uri="{FF2B5EF4-FFF2-40B4-BE49-F238E27FC236}">
                <a16:creationId xmlns:a16="http://schemas.microsoft.com/office/drawing/2014/main" id="{17AAA9CF-4264-8273-1000-F90C080AE2AB}"/>
              </a:ext>
            </a:extLst>
          </p:cNvPr>
          <p:cNvSpPr txBox="1"/>
          <p:nvPr/>
        </p:nvSpPr>
        <p:spPr>
          <a:xfrm>
            <a:off x="7013229" y="4644522"/>
            <a:ext cx="365485" cy="656655"/>
          </a:xfrm>
          <a:prstGeom prst="rect">
            <a:avLst/>
          </a:prstGeom>
          <a:noFill/>
        </p:spPr>
        <p:txBody>
          <a:bodyPr wrap="none" lIns="0" tIns="0" rIns="0" bIns="0" rtlCol="0">
            <a:spAutoFit/>
          </a:bodyPr>
          <a:lstStyle/>
          <a:p>
            <a:r>
              <a:rPr lang="en-US" sz="4267" b="1" dirty="0">
                <a:solidFill>
                  <a:schemeClr val="bg1">
                    <a:lumMod val="65000"/>
                  </a:schemeClr>
                </a:solidFill>
                <a:latin typeface="Arial Black" panose="020B0604020202020204" pitchFamily="34" charset="0"/>
                <a:cs typeface="Arial Black" panose="020B0604020202020204" pitchFamily="34" charset="0"/>
              </a:rPr>
              <a:t>6</a:t>
            </a:r>
          </a:p>
        </p:txBody>
      </p:sp>
      <p:pic>
        <p:nvPicPr>
          <p:cNvPr id="23" name="Picture 22">
            <a:extLst>
              <a:ext uri="{FF2B5EF4-FFF2-40B4-BE49-F238E27FC236}">
                <a16:creationId xmlns:a16="http://schemas.microsoft.com/office/drawing/2014/main" id="{1B8B6FAF-2112-4FA4-6002-53EF412A7D98}"/>
              </a:ext>
            </a:extLst>
          </p:cNvPr>
          <p:cNvPicPr>
            <a:picLocks noChangeAspect="1"/>
          </p:cNvPicPr>
          <p:nvPr/>
        </p:nvPicPr>
        <p:blipFill>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a:ext>
            </a:extLst>
          </a:blip>
          <a:stretch>
            <a:fillRect/>
          </a:stretch>
        </p:blipFill>
        <p:spPr>
          <a:xfrm>
            <a:off x="8808878" y="1645011"/>
            <a:ext cx="2175340" cy="1157457"/>
          </a:xfrm>
          <a:prstGeom prst="rect">
            <a:avLst/>
          </a:prstGeom>
        </p:spPr>
      </p:pic>
      <p:pic>
        <p:nvPicPr>
          <p:cNvPr id="3084" name="Picture 12">
            <a:extLst>
              <a:ext uri="{FF2B5EF4-FFF2-40B4-BE49-F238E27FC236}">
                <a16:creationId xmlns:a16="http://schemas.microsoft.com/office/drawing/2014/main" id="{BBF9EAE3-9E59-0AB5-727F-1815683CCD6B}"/>
              </a:ext>
            </a:extLst>
          </p:cNvPr>
          <p:cNvPicPr>
            <a:picLocks noChangeAspect="1" noChangeArrowheads="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a:ext>
            </a:extLst>
          </a:blip>
          <a:srcRect/>
          <a:stretch>
            <a:fillRect/>
          </a:stretch>
        </p:blipFill>
        <p:spPr bwMode="auto">
          <a:xfrm>
            <a:off x="7854480" y="3661248"/>
            <a:ext cx="4096840" cy="57967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520AD12-DF3C-B56F-1DC4-5B0A18CC1F59}"/>
              </a:ext>
            </a:extLst>
          </p:cNvPr>
          <p:cNvPicPr>
            <a:picLocks noChangeAspect="1" noChangeArrowheads="1"/>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a:ext>
            </a:extLst>
          </a:blip>
          <a:srcRect/>
          <a:stretch>
            <a:fillRect/>
          </a:stretch>
        </p:blipFill>
        <p:spPr bwMode="auto">
          <a:xfrm>
            <a:off x="8890841" y="5892253"/>
            <a:ext cx="2024117" cy="669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345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8E92E-FFDE-926E-D962-BC38EB906E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8CABE-FFF8-4FD4-DE91-6C73394DEB41}"/>
              </a:ext>
            </a:extLst>
          </p:cNvPr>
          <p:cNvSpPr>
            <a:spLocks noGrp="1"/>
          </p:cNvSpPr>
          <p:nvPr>
            <p:ph type="ctrTitle"/>
          </p:nvPr>
        </p:nvSpPr>
        <p:spPr>
          <a:xfrm>
            <a:off x="763949" y="206597"/>
            <a:ext cx="11428051" cy="1110192"/>
          </a:xfrm>
        </p:spPr>
        <p:txBody>
          <a:bodyPr>
            <a:normAutofit/>
          </a:bodyPr>
          <a:lstStyle/>
          <a:p>
            <a:pPr algn="l"/>
            <a:r>
              <a:rPr lang="en-US" sz="4800" dirty="0">
                <a:solidFill>
                  <a:schemeClr val="accent1"/>
                </a:solidFill>
              </a:rPr>
              <a:t>How are we using Neuro-Symbolic AI?</a:t>
            </a:r>
            <a:endParaRPr lang="en-US" sz="3600" dirty="0">
              <a:solidFill>
                <a:schemeClr val="bg1">
                  <a:lumMod val="50000"/>
                </a:schemeClr>
              </a:solidFill>
            </a:endParaRPr>
          </a:p>
        </p:txBody>
      </p:sp>
      <p:pic>
        <p:nvPicPr>
          <p:cNvPr id="5" name="Picture 4" descr="A robot with blue eyes and glowing blue eyes&#10;&#10;AI-generated content may be incorrect.">
            <a:extLst>
              <a:ext uri="{FF2B5EF4-FFF2-40B4-BE49-F238E27FC236}">
                <a16:creationId xmlns:a16="http://schemas.microsoft.com/office/drawing/2014/main" id="{033ED3C4-47DF-D046-C037-E954347312E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tretch>
            <a:fillRect/>
          </a:stretch>
        </p:blipFill>
        <p:spPr>
          <a:xfrm>
            <a:off x="1324526" y="1782614"/>
            <a:ext cx="3840748" cy="3840748"/>
          </a:xfrm>
          <a:prstGeom prst="rect">
            <a:avLst/>
          </a:prstGeom>
        </p:spPr>
      </p:pic>
      <p:sp>
        <p:nvSpPr>
          <p:cNvPr id="6" name="TextBox 5">
            <a:extLst>
              <a:ext uri="{FF2B5EF4-FFF2-40B4-BE49-F238E27FC236}">
                <a16:creationId xmlns:a16="http://schemas.microsoft.com/office/drawing/2014/main" id="{729F0137-34EA-B3A6-0ABB-80CC125F876F}"/>
              </a:ext>
            </a:extLst>
          </p:cNvPr>
          <p:cNvSpPr txBox="1"/>
          <p:nvPr/>
        </p:nvSpPr>
        <p:spPr>
          <a:xfrm>
            <a:off x="1225296" y="6176821"/>
            <a:ext cx="9473384" cy="461665"/>
          </a:xfrm>
          <a:prstGeom prst="rect">
            <a:avLst/>
          </a:prstGeom>
          <a:noFill/>
        </p:spPr>
        <p:txBody>
          <a:bodyPr wrap="square" rtlCol="0">
            <a:spAutoFit/>
          </a:bodyPr>
          <a:lstStyle/>
          <a:p>
            <a:r>
              <a:rPr lang="en-US" sz="2400" i="1" dirty="0">
                <a:solidFill>
                  <a:schemeClr val="bg1">
                    <a:lumMod val="50000"/>
                  </a:schemeClr>
                </a:solidFill>
                <a:latin typeface="IBM Plex Sans Light" panose="020B0503050203000203" pitchFamily="34" charset="0"/>
              </a:rPr>
              <a:t>“Make an image of Neuro-Symbolic AI based AGI system” </a:t>
            </a:r>
            <a:r>
              <a:rPr lang="en-US" sz="2400" dirty="0">
                <a:solidFill>
                  <a:schemeClr val="bg1">
                    <a:lumMod val="50000"/>
                  </a:schemeClr>
                </a:solidFill>
                <a:latin typeface="IBM Plex Sans Light" panose="020B0503050203000203" pitchFamily="34" charset="0"/>
              </a:rPr>
              <a:t>– OpenAI</a:t>
            </a:r>
          </a:p>
        </p:txBody>
      </p:sp>
      <p:pic>
        <p:nvPicPr>
          <p:cNvPr id="7170" name="Picture 2">
            <a:extLst>
              <a:ext uri="{FF2B5EF4-FFF2-40B4-BE49-F238E27FC236}">
                <a16:creationId xmlns:a16="http://schemas.microsoft.com/office/drawing/2014/main" id="{BCBB1A0A-6079-740C-445E-4901CE18C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854" y="1666686"/>
            <a:ext cx="4187163" cy="41871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4CC14B-2408-2960-C13A-942D05C664E3}"/>
              </a:ext>
            </a:extLst>
          </p:cNvPr>
          <p:cNvSpPr txBox="1"/>
          <p:nvPr/>
        </p:nvSpPr>
        <p:spPr>
          <a:xfrm>
            <a:off x="2488410" y="5627522"/>
            <a:ext cx="1479740" cy="400110"/>
          </a:xfrm>
          <a:prstGeom prst="rect">
            <a:avLst/>
          </a:prstGeom>
          <a:noFill/>
        </p:spPr>
        <p:txBody>
          <a:bodyPr wrap="square" rtlCol="0">
            <a:spAutoFit/>
          </a:bodyPr>
          <a:lstStyle/>
          <a:p>
            <a:pPr algn="ctr"/>
            <a:r>
              <a:rPr lang="en-US" sz="2000" dirty="0">
                <a:solidFill>
                  <a:schemeClr val="bg1">
                    <a:lumMod val="50000"/>
                  </a:schemeClr>
                </a:solidFill>
                <a:latin typeface="IBM Plex Sans Light" panose="020B0503050203000203" pitchFamily="34" charset="0"/>
              </a:rPr>
              <a:t>May 2024</a:t>
            </a:r>
          </a:p>
        </p:txBody>
      </p:sp>
      <p:sp>
        <p:nvSpPr>
          <p:cNvPr id="10" name="TextBox 9">
            <a:extLst>
              <a:ext uri="{FF2B5EF4-FFF2-40B4-BE49-F238E27FC236}">
                <a16:creationId xmlns:a16="http://schemas.microsoft.com/office/drawing/2014/main" id="{23A2060D-C8DF-C854-2F2F-F07C0ACC27B1}"/>
              </a:ext>
            </a:extLst>
          </p:cNvPr>
          <p:cNvSpPr txBox="1"/>
          <p:nvPr/>
        </p:nvSpPr>
        <p:spPr>
          <a:xfrm>
            <a:off x="7949565" y="5605428"/>
            <a:ext cx="1479740" cy="400110"/>
          </a:xfrm>
          <a:prstGeom prst="rect">
            <a:avLst/>
          </a:prstGeom>
          <a:noFill/>
        </p:spPr>
        <p:txBody>
          <a:bodyPr wrap="square" rtlCol="0">
            <a:spAutoFit/>
          </a:bodyPr>
          <a:lstStyle/>
          <a:p>
            <a:pPr algn="ctr"/>
            <a:r>
              <a:rPr lang="en-US" sz="2000" dirty="0">
                <a:solidFill>
                  <a:schemeClr val="bg1">
                    <a:lumMod val="50000"/>
                  </a:schemeClr>
                </a:solidFill>
                <a:latin typeface="IBM Plex Sans Light" panose="020B0503050203000203" pitchFamily="34" charset="0"/>
              </a:rPr>
              <a:t>May 2025</a:t>
            </a:r>
          </a:p>
        </p:txBody>
      </p:sp>
    </p:spTree>
    <p:extLst>
      <p:ext uri="{BB962C8B-B14F-4D97-AF65-F5344CB8AC3E}">
        <p14:creationId xmlns:p14="http://schemas.microsoft.com/office/powerpoint/2010/main" val="542554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F38E5-164F-13BA-6186-9622EA2D05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3F03C-9EC2-D7F1-C589-9CBE3C0A3A86}"/>
              </a:ext>
            </a:extLst>
          </p:cNvPr>
          <p:cNvSpPr>
            <a:spLocks noGrp="1"/>
          </p:cNvSpPr>
          <p:nvPr>
            <p:ph idx="1"/>
          </p:nvPr>
        </p:nvSpPr>
        <p:spPr>
          <a:xfrm>
            <a:off x="602670" y="2849926"/>
            <a:ext cx="5052439" cy="3532717"/>
          </a:xfrm>
        </p:spPr>
        <p:txBody>
          <a:bodyPr>
            <a:noAutofit/>
          </a:bodyPr>
          <a:lstStyle/>
          <a:p>
            <a:pPr marL="0" indent="0">
              <a:buNone/>
            </a:pPr>
            <a:r>
              <a:rPr lang="en-US" sz="2000" b="1" dirty="0">
                <a:latin typeface="IBM Plex Sans Light" panose="020B0403050203000203" pitchFamily="34" charset="0"/>
              </a:rPr>
              <a:t>Algorithmic Tasks</a:t>
            </a:r>
          </a:p>
          <a:p>
            <a:pPr>
              <a:buFont typeface="Arial" panose="020B0604020202020204" pitchFamily="34" charset="0"/>
              <a:buChar char="•"/>
            </a:pPr>
            <a:r>
              <a:rPr lang="en-US" sz="2000" dirty="0">
                <a:latin typeface="IBM Plex Sans Light" panose="020B0403050203000203" pitchFamily="34" charset="0"/>
              </a:rPr>
              <a:t>Rule-based tasks with clear steps and predictable outcomes.</a:t>
            </a:r>
          </a:p>
          <a:p>
            <a:r>
              <a:rPr lang="en-US" sz="2000" dirty="0">
                <a:latin typeface="IBM Plex Sans Light" panose="020B0403050203000203" pitchFamily="34" charset="0"/>
              </a:rPr>
              <a:t>May need external tools for complex computations.</a:t>
            </a:r>
          </a:p>
          <a:p>
            <a:endParaRPr lang="en-US" sz="2000" dirty="0">
              <a:latin typeface="IBM Plex Sans Light" panose="020B0403050203000203" pitchFamily="34" charset="0"/>
            </a:endParaRPr>
          </a:p>
          <a:p>
            <a:pPr marL="0" indent="0">
              <a:buNone/>
            </a:pPr>
            <a:r>
              <a:rPr lang="en-US" sz="2000" b="1" dirty="0">
                <a:latin typeface="IBM Plex Sans Light" panose="020B0403050203000203" pitchFamily="34" charset="0"/>
              </a:rPr>
              <a:t>Examples:</a:t>
            </a:r>
          </a:p>
          <a:p>
            <a:pPr lvl="1"/>
            <a:r>
              <a:rPr lang="en-US" sz="2000" dirty="0">
                <a:latin typeface="IBM Plex Sans Light" panose="020B0403050203000203" pitchFamily="34" charset="0"/>
              </a:rPr>
              <a:t>Math problems</a:t>
            </a:r>
          </a:p>
          <a:p>
            <a:pPr lvl="1"/>
            <a:r>
              <a:rPr lang="en-US" sz="2000" dirty="0">
                <a:latin typeface="IBM Plex Sans Light" panose="020B0403050203000203" pitchFamily="34" charset="0"/>
              </a:rPr>
              <a:t>Coding</a:t>
            </a:r>
          </a:p>
        </p:txBody>
      </p:sp>
      <p:sp>
        <p:nvSpPr>
          <p:cNvPr id="8" name="Title 1">
            <a:extLst>
              <a:ext uri="{FF2B5EF4-FFF2-40B4-BE49-F238E27FC236}">
                <a16:creationId xmlns:a16="http://schemas.microsoft.com/office/drawing/2014/main" id="{758EA83A-224B-1180-A4E9-6D9B2D2B3711}"/>
              </a:ext>
            </a:extLst>
          </p:cNvPr>
          <p:cNvSpPr txBox="1">
            <a:spLocks/>
          </p:cNvSpPr>
          <p:nvPr/>
        </p:nvSpPr>
        <p:spPr>
          <a:xfrm>
            <a:off x="602670" y="365126"/>
            <a:ext cx="4248842" cy="161195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b="1" kern="1200">
                <a:solidFill>
                  <a:srgbClr val="0070C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Calibri Light" panose="020F0302020204030204"/>
                <a:ea typeface="+mj-ea"/>
                <a:cs typeface="+mj-cs"/>
              </a:rPr>
              <a:t>Synthetic Data Generation with Neuro-Symbolic AI</a:t>
            </a:r>
          </a:p>
        </p:txBody>
      </p:sp>
      <p:sp>
        <p:nvSpPr>
          <p:cNvPr id="4" name="Content Placeholder 2">
            <a:extLst>
              <a:ext uri="{FF2B5EF4-FFF2-40B4-BE49-F238E27FC236}">
                <a16:creationId xmlns:a16="http://schemas.microsoft.com/office/drawing/2014/main" id="{ACAE7D51-30D4-5FBA-D6D4-34D42B9D82B4}"/>
              </a:ext>
            </a:extLst>
          </p:cNvPr>
          <p:cNvSpPr txBox="1">
            <a:spLocks/>
          </p:cNvSpPr>
          <p:nvPr/>
        </p:nvSpPr>
        <p:spPr>
          <a:xfrm>
            <a:off x="6536892" y="2849927"/>
            <a:ext cx="5159303" cy="353271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1" u="none" strike="noStrike" kern="1200" cap="none" spc="0" normalizeH="0" baseline="0" noProof="0" dirty="0">
                <a:ln>
                  <a:noFill/>
                </a:ln>
                <a:solidFill>
                  <a:prstClr val="black"/>
                </a:solidFill>
                <a:effectLst/>
                <a:uLnTx/>
                <a:uFillTx/>
                <a:latin typeface="IBM Plex Sans Light" panose="020B0403050203000203" pitchFamily="34" charset="0"/>
              </a:rPr>
              <a:t>Non-Algorithmic Tasks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Context-driven tasks with ambiguous or creative elements.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Often need world model.</a:t>
            </a:r>
          </a:p>
          <a:p>
            <a:pPr marL="0" marR="0" lvl="0" indent="0" algn="l" defTabSz="914400" rtl="0" eaLnBrk="1" fontAlgn="auto" latinLnBrk="0" hangingPunct="1">
              <a:lnSpc>
                <a:spcPct val="100000"/>
              </a:lnSpc>
              <a:spcBef>
                <a:spcPts val="1000"/>
              </a:spcBef>
              <a:spcAft>
                <a:spcPts val="0"/>
              </a:spcAft>
              <a:buClrTx/>
              <a:buSzTx/>
              <a:buNone/>
              <a:tabLst/>
              <a:defRPr/>
            </a:pPr>
            <a:endParaRPr lang="en-US" sz="2000" b="1" dirty="0">
              <a:solidFill>
                <a:prstClr val="black"/>
              </a:solidFill>
              <a:latin typeface="IBM Plex Sans Light" panose="020B0403050203000203" pitchFamily="34" charset="0"/>
            </a:endParaRPr>
          </a:p>
          <a:p>
            <a:pPr marL="0" marR="0" lvl="0" indent="0" algn="l" defTabSz="914400" rtl="0" eaLnBrk="1" fontAlgn="auto" latinLnBrk="0" hangingPunct="1">
              <a:lnSpc>
                <a:spcPct val="100000"/>
              </a:lnSpc>
              <a:spcBef>
                <a:spcPts val="1000"/>
              </a:spcBef>
              <a:spcAft>
                <a:spcPts val="0"/>
              </a:spcAft>
              <a:buClrTx/>
              <a:buSzTx/>
              <a:buNone/>
              <a:tabLst/>
              <a:defRPr/>
            </a:pPr>
            <a:r>
              <a:rPr kumimoji="0" lang="en-US" sz="2000" b="1" u="none" strike="noStrike" kern="1200" cap="none" spc="0" normalizeH="0" baseline="0" noProof="0" dirty="0">
                <a:ln>
                  <a:noFill/>
                </a:ln>
                <a:solidFill>
                  <a:prstClr val="black"/>
                </a:solidFill>
                <a:effectLst/>
                <a:uLnTx/>
                <a:uFillTx/>
                <a:latin typeface="IBM Plex Sans Light" panose="020B0403050203000203" pitchFamily="34" charset="0"/>
              </a:rPr>
              <a:t>Examples: </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Summarization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rPr>
              <a:t>Reading comprehension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2000" u="none" strike="noStrike" kern="1200" cap="none" spc="0" normalizeH="0" baseline="0" noProof="0" dirty="0">
              <a:ln>
                <a:noFill/>
              </a:ln>
              <a:solidFill>
                <a:prstClr val="black"/>
              </a:solidFill>
              <a:effectLst/>
              <a:uLnTx/>
              <a:uFillTx/>
              <a:latin typeface="IBM Plex Sans Light" panose="020B0403050203000203" pitchFamily="34" charset="0"/>
            </a:endParaRPr>
          </a:p>
        </p:txBody>
      </p:sp>
      <p:sp>
        <p:nvSpPr>
          <p:cNvPr id="2" name="TextBox 1">
            <a:extLst>
              <a:ext uri="{FF2B5EF4-FFF2-40B4-BE49-F238E27FC236}">
                <a16:creationId xmlns:a16="http://schemas.microsoft.com/office/drawing/2014/main" id="{57AE4368-E1CF-B53C-25C7-F83D387F314A}"/>
              </a:ext>
            </a:extLst>
          </p:cNvPr>
          <p:cNvSpPr txBox="1"/>
          <p:nvPr/>
        </p:nvSpPr>
        <p:spPr>
          <a:xfrm>
            <a:off x="5295348" y="1809357"/>
            <a:ext cx="1361527" cy="276999"/>
          </a:xfrm>
          <a:prstGeom prst="rect">
            <a:avLst/>
          </a:prstGeom>
          <a:noFill/>
        </p:spPr>
        <p:txBody>
          <a:bodyPr wrap="none" rtlCol="0">
            <a:spAutoFit/>
          </a:bodyPr>
          <a:lstStyle/>
          <a:p>
            <a:r>
              <a:rPr lang="en-US" sz="1200" dirty="0">
                <a:solidFill>
                  <a:schemeClr val="accent1">
                    <a:lumMod val="50000"/>
                  </a:schemeClr>
                </a:solidFill>
              </a:rPr>
              <a:t>Define the Domain</a:t>
            </a:r>
          </a:p>
        </p:txBody>
      </p:sp>
      <p:sp>
        <p:nvSpPr>
          <p:cNvPr id="5" name="TextBox 4">
            <a:extLst>
              <a:ext uri="{FF2B5EF4-FFF2-40B4-BE49-F238E27FC236}">
                <a16:creationId xmlns:a16="http://schemas.microsoft.com/office/drawing/2014/main" id="{CE171CEF-54B5-C107-EDC1-316912A4805E}"/>
              </a:ext>
            </a:extLst>
          </p:cNvPr>
          <p:cNvSpPr txBox="1"/>
          <p:nvPr/>
        </p:nvSpPr>
        <p:spPr>
          <a:xfrm>
            <a:off x="7017583" y="1831866"/>
            <a:ext cx="1478845" cy="461665"/>
          </a:xfrm>
          <a:prstGeom prst="rect">
            <a:avLst/>
          </a:prstGeom>
          <a:noFill/>
        </p:spPr>
        <p:txBody>
          <a:bodyPr wrap="square" rtlCol="0">
            <a:spAutoFit/>
          </a:bodyPr>
          <a:lstStyle/>
          <a:p>
            <a:pPr algn="ctr"/>
            <a:r>
              <a:rPr lang="en-US" sz="1200" dirty="0">
                <a:solidFill>
                  <a:schemeClr val="accent1">
                    <a:lumMod val="50000"/>
                  </a:schemeClr>
                </a:solidFill>
              </a:rPr>
              <a:t>Data Generation with Teacher Model</a:t>
            </a:r>
          </a:p>
        </p:txBody>
      </p:sp>
      <p:sp>
        <p:nvSpPr>
          <p:cNvPr id="6" name="TextBox 5">
            <a:extLst>
              <a:ext uri="{FF2B5EF4-FFF2-40B4-BE49-F238E27FC236}">
                <a16:creationId xmlns:a16="http://schemas.microsoft.com/office/drawing/2014/main" id="{79A65D21-BA25-5C35-662E-C538C5014720}"/>
              </a:ext>
            </a:extLst>
          </p:cNvPr>
          <p:cNvSpPr txBox="1"/>
          <p:nvPr/>
        </p:nvSpPr>
        <p:spPr>
          <a:xfrm>
            <a:off x="8691289" y="1855523"/>
            <a:ext cx="1478845" cy="461665"/>
          </a:xfrm>
          <a:prstGeom prst="rect">
            <a:avLst/>
          </a:prstGeom>
          <a:noFill/>
        </p:spPr>
        <p:txBody>
          <a:bodyPr wrap="square" rtlCol="0">
            <a:spAutoFit/>
          </a:bodyPr>
          <a:lstStyle/>
          <a:p>
            <a:pPr algn="ctr"/>
            <a:r>
              <a:rPr lang="en-US" sz="1200" dirty="0">
                <a:solidFill>
                  <a:schemeClr val="accent1">
                    <a:lumMod val="50000"/>
                  </a:schemeClr>
                </a:solidFill>
              </a:rPr>
              <a:t>Filter data with Validators</a:t>
            </a:r>
          </a:p>
        </p:txBody>
      </p:sp>
      <p:sp>
        <p:nvSpPr>
          <p:cNvPr id="7" name="TextBox 6">
            <a:extLst>
              <a:ext uri="{FF2B5EF4-FFF2-40B4-BE49-F238E27FC236}">
                <a16:creationId xmlns:a16="http://schemas.microsoft.com/office/drawing/2014/main" id="{3F53702A-C70D-AA41-3BC6-DA54A2E52498}"/>
              </a:ext>
            </a:extLst>
          </p:cNvPr>
          <p:cNvSpPr txBox="1"/>
          <p:nvPr/>
        </p:nvSpPr>
        <p:spPr>
          <a:xfrm>
            <a:off x="10242871" y="1855523"/>
            <a:ext cx="1478845" cy="461665"/>
          </a:xfrm>
          <a:prstGeom prst="rect">
            <a:avLst/>
          </a:prstGeom>
          <a:noFill/>
        </p:spPr>
        <p:txBody>
          <a:bodyPr wrap="square" rtlCol="0">
            <a:spAutoFit/>
          </a:bodyPr>
          <a:lstStyle/>
          <a:p>
            <a:pPr algn="ctr"/>
            <a:r>
              <a:rPr lang="en-US" sz="1200" dirty="0">
                <a:solidFill>
                  <a:schemeClr val="accent1">
                    <a:lumMod val="50000"/>
                  </a:schemeClr>
                </a:solidFill>
              </a:rPr>
              <a:t>Train LLM with Distilled Data</a:t>
            </a:r>
          </a:p>
        </p:txBody>
      </p:sp>
      <p:sp>
        <p:nvSpPr>
          <p:cNvPr id="10" name="TextBox 9">
            <a:extLst>
              <a:ext uri="{FF2B5EF4-FFF2-40B4-BE49-F238E27FC236}">
                <a16:creationId xmlns:a16="http://schemas.microsoft.com/office/drawing/2014/main" id="{95F6F67A-7F2A-BA16-FB38-380F46DB7408}"/>
              </a:ext>
            </a:extLst>
          </p:cNvPr>
          <p:cNvSpPr txBox="1"/>
          <p:nvPr/>
        </p:nvSpPr>
        <p:spPr>
          <a:xfrm>
            <a:off x="10377055" y="165765"/>
            <a:ext cx="1814945" cy="276999"/>
          </a:xfrm>
          <a:prstGeom prst="rect">
            <a:avLst/>
          </a:prstGeom>
          <a:noFill/>
        </p:spPr>
        <p:txBody>
          <a:bodyPr wrap="square" rtlCol="0">
            <a:spAutoFit/>
          </a:bodyPr>
          <a:lstStyle/>
          <a:p>
            <a:pPr>
              <a:buNone/>
            </a:pPr>
            <a:r>
              <a:rPr lang="en-US" sz="1200" i="0" dirty="0">
                <a:solidFill>
                  <a:schemeClr val="bg1">
                    <a:lumMod val="75000"/>
                  </a:schemeClr>
                </a:solidFill>
                <a:latin typeface="Roboto" panose="02000000000000000000" pitchFamily="2" charset="0"/>
              </a:rPr>
              <a:t>Image: </a:t>
            </a:r>
            <a:r>
              <a:rPr lang="en-US" sz="1200" i="0" dirty="0" err="1">
                <a:solidFill>
                  <a:schemeClr val="bg1">
                    <a:lumMod val="75000"/>
                  </a:schemeClr>
                </a:solidFill>
                <a:latin typeface="Roboto" panose="02000000000000000000" pitchFamily="2" charset="0"/>
              </a:rPr>
              <a:t>InstructLab</a:t>
            </a:r>
            <a:r>
              <a:rPr lang="en-US" sz="1200" i="0" dirty="0">
                <a:solidFill>
                  <a:schemeClr val="bg1">
                    <a:lumMod val="75000"/>
                  </a:schemeClr>
                </a:solidFill>
                <a:latin typeface="Roboto" panose="02000000000000000000" pitchFamily="2" charset="0"/>
              </a:rPr>
              <a:t>, IBM</a:t>
            </a:r>
            <a:endParaRPr lang="en-US" sz="1200" i="0" dirty="0">
              <a:solidFill>
                <a:schemeClr val="bg1">
                  <a:lumMod val="75000"/>
                </a:schemeClr>
              </a:solidFill>
              <a:effectLst/>
              <a:latin typeface="Roboto" panose="02000000000000000000" pitchFamily="2" charset="0"/>
            </a:endParaRPr>
          </a:p>
        </p:txBody>
      </p:sp>
      <p:pic>
        <p:nvPicPr>
          <p:cNvPr id="9218" name="Picture 2" descr="image">
            <a:extLst>
              <a:ext uri="{FF2B5EF4-FFF2-40B4-BE49-F238E27FC236}">
                <a16:creationId xmlns:a16="http://schemas.microsoft.com/office/drawing/2014/main" id="{1E06BB63-FAAE-0547-20B8-110E61BEA026}"/>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208953" y="591915"/>
            <a:ext cx="6595732" cy="126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913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18B0E-59FC-F4BD-3B34-86A65D0BA28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C04358E-86AA-24E2-7CF1-DC078D602B7C}"/>
              </a:ext>
            </a:extLst>
          </p:cNvPr>
          <p:cNvSpPr/>
          <p:nvPr/>
        </p:nvSpPr>
        <p:spPr>
          <a:xfrm>
            <a:off x="1151551" y="560375"/>
            <a:ext cx="1127828" cy="567158"/>
          </a:xfrm>
          <a:prstGeom prst="rect">
            <a:avLst/>
          </a:prstGeom>
          <a:ln w="28575">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Symbolic Controller</a:t>
            </a:r>
          </a:p>
        </p:txBody>
      </p:sp>
      <p:sp>
        <p:nvSpPr>
          <p:cNvPr id="7" name="Rounded Rectangle 6">
            <a:extLst>
              <a:ext uri="{FF2B5EF4-FFF2-40B4-BE49-F238E27FC236}">
                <a16:creationId xmlns:a16="http://schemas.microsoft.com/office/drawing/2014/main" id="{02177373-555B-2438-AE0F-04E24E30DACB}"/>
              </a:ext>
            </a:extLst>
          </p:cNvPr>
          <p:cNvSpPr/>
          <p:nvPr/>
        </p:nvSpPr>
        <p:spPr>
          <a:xfrm>
            <a:off x="849262" y="1538207"/>
            <a:ext cx="791916" cy="483813"/>
          </a:xfrm>
          <a:prstGeom prst="roundRect">
            <a:avLst>
              <a:gd name="adj" fmla="val 21942"/>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LLM</a:t>
            </a:r>
          </a:p>
        </p:txBody>
      </p:sp>
      <p:sp>
        <p:nvSpPr>
          <p:cNvPr id="8" name="Rounded Rectangle 7">
            <a:extLst>
              <a:ext uri="{FF2B5EF4-FFF2-40B4-BE49-F238E27FC236}">
                <a16:creationId xmlns:a16="http://schemas.microsoft.com/office/drawing/2014/main" id="{112E0B93-7C28-4E66-FB5C-EB48E72FB992}"/>
              </a:ext>
            </a:extLst>
          </p:cNvPr>
          <p:cNvSpPr/>
          <p:nvPr/>
        </p:nvSpPr>
        <p:spPr>
          <a:xfrm>
            <a:off x="1809134" y="1538207"/>
            <a:ext cx="791916" cy="483813"/>
          </a:xfrm>
          <a:prstGeom prst="roundRect">
            <a:avLst>
              <a:gd name="adj" fmla="val 21942"/>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LLM</a:t>
            </a:r>
          </a:p>
        </p:txBody>
      </p:sp>
      <p:sp>
        <p:nvSpPr>
          <p:cNvPr id="12" name="Right Arrow 11">
            <a:extLst>
              <a:ext uri="{FF2B5EF4-FFF2-40B4-BE49-F238E27FC236}">
                <a16:creationId xmlns:a16="http://schemas.microsoft.com/office/drawing/2014/main" id="{02073F21-B6A2-EF97-D695-E4D3C1ADDB36}"/>
              </a:ext>
            </a:extLst>
          </p:cNvPr>
          <p:cNvSpPr/>
          <p:nvPr/>
        </p:nvSpPr>
        <p:spPr>
          <a:xfrm rot="14527718" flipH="1">
            <a:off x="1856668" y="1203582"/>
            <a:ext cx="322823"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TextBox 12">
            <a:extLst>
              <a:ext uri="{FF2B5EF4-FFF2-40B4-BE49-F238E27FC236}">
                <a16:creationId xmlns:a16="http://schemas.microsoft.com/office/drawing/2014/main" id="{56958DF1-5832-D546-82D6-47BA95CF306B}"/>
              </a:ext>
            </a:extLst>
          </p:cNvPr>
          <p:cNvSpPr txBox="1"/>
          <p:nvPr/>
        </p:nvSpPr>
        <p:spPr>
          <a:xfrm>
            <a:off x="252508" y="2649320"/>
            <a:ext cx="3216605" cy="3970318"/>
          </a:xfrm>
          <a:prstGeom prst="rect">
            <a:avLst/>
          </a:prstGeom>
          <a:noFill/>
        </p:spPr>
        <p:txBody>
          <a:bodyPr wrap="square" rtlCol="0">
            <a:spAutoFit/>
          </a:bodyPr>
          <a:lstStyle/>
          <a:p>
            <a:pPr>
              <a:buNone/>
            </a:pPr>
            <a:r>
              <a:rPr lang="en-US" sz="1400" b="1" dirty="0">
                <a:solidFill>
                  <a:schemeClr val="accent1"/>
                </a:solidFill>
                <a:latin typeface="IBM Plex Sans Light" panose="020B0503050203000203" pitchFamily="34" charset="0"/>
              </a:rPr>
              <a:t>Symbolic Controller with Neural Executors</a:t>
            </a:r>
          </a:p>
          <a:p>
            <a:endParaRPr lang="en-US" sz="1400" b="1" dirty="0">
              <a:latin typeface="IBM Plex Sans Light" panose="020B0503050203000203" pitchFamily="34" charset="0"/>
            </a:endParaRPr>
          </a:p>
          <a:p>
            <a:r>
              <a:rPr lang="en-US" sz="1400" b="1" dirty="0">
                <a:latin typeface="IBM Plex Sans Light" panose="020B0503050203000203" pitchFamily="34" charset="0"/>
              </a:rPr>
              <a:t>Architecture: </a:t>
            </a:r>
            <a:r>
              <a:rPr lang="en-US" sz="1400" dirty="0">
                <a:latin typeface="IBM Plex Sans Light" panose="020B0503050203000203" pitchFamily="34" charset="0"/>
              </a:rPr>
              <a:t>Symbolic system directs execution; neural modules handle perception or low-level tasks</a:t>
            </a:r>
          </a:p>
          <a:p>
            <a:endParaRPr lang="en-US" sz="1400" dirty="0">
              <a:latin typeface="IBM Plex Sans Light" panose="020B0503050203000203" pitchFamily="34" charset="0"/>
            </a:endParaRPr>
          </a:p>
          <a:p>
            <a:r>
              <a:rPr lang="en-US" sz="1400" b="1" dirty="0">
                <a:latin typeface="IBM Plex Sans Light" panose="020B0503050203000203" pitchFamily="34" charset="0"/>
              </a:rPr>
              <a:t>Examples: </a:t>
            </a:r>
            <a:r>
              <a:rPr lang="en-US" sz="1400" dirty="0">
                <a:latin typeface="IBM Plex Sans Light" panose="020B0503050203000203" pitchFamily="34" charset="0"/>
              </a:rPr>
              <a:t>Symbolic Decision Graphs, Neuro-Symbolic Concept Learner</a:t>
            </a:r>
          </a:p>
          <a:p>
            <a:endParaRPr lang="en-US" sz="1400" b="1" dirty="0">
              <a:latin typeface="IBM Plex Sans Light" panose="020B0503050203000203" pitchFamily="34" charset="0"/>
            </a:endParaRPr>
          </a:p>
          <a:p>
            <a:r>
              <a:rPr lang="en-US" sz="1400" b="1" dirty="0">
                <a:latin typeface="IBM Plex Sans Light" panose="020B0503050203000203" pitchFamily="34" charset="0"/>
              </a:rPr>
              <a:t>Use Cases:</a:t>
            </a:r>
          </a:p>
          <a:p>
            <a:pPr marL="285750" indent="-285750">
              <a:buFont typeface="Arial" panose="020B0604020202020204" pitchFamily="34" charset="0"/>
              <a:buChar char="•"/>
            </a:pPr>
            <a:r>
              <a:rPr lang="en-US" sz="1400" dirty="0">
                <a:latin typeface="IBM Plex Sans Light" panose="020B0503050203000203" pitchFamily="34" charset="0"/>
              </a:rPr>
              <a:t>Multi-agent planning and coordination</a:t>
            </a:r>
          </a:p>
          <a:p>
            <a:pPr marL="285750" indent="-285750">
              <a:buFont typeface="Arial" panose="020B0604020202020204" pitchFamily="34" charset="0"/>
              <a:buChar char="•"/>
            </a:pPr>
            <a:r>
              <a:rPr lang="en-US" sz="1400" dirty="0">
                <a:latin typeface="IBM Plex Sans Light" panose="020B0503050203000203" pitchFamily="34" charset="0"/>
              </a:rPr>
              <a:t>Robotics with high-level symbolic plans and neural sensory processing</a:t>
            </a:r>
          </a:p>
          <a:p>
            <a:pPr marL="285750" indent="-285750">
              <a:buFont typeface="Arial" panose="020B0604020202020204" pitchFamily="34" charset="0"/>
              <a:buChar char="•"/>
            </a:pPr>
            <a:r>
              <a:rPr lang="en-US" sz="1400" dirty="0">
                <a:latin typeface="IBM Plex Sans Light" panose="020B0503050203000203" pitchFamily="34" charset="0"/>
              </a:rPr>
              <a:t>Complex decision-making with interpretable control flow</a:t>
            </a:r>
          </a:p>
        </p:txBody>
      </p:sp>
      <p:sp>
        <p:nvSpPr>
          <p:cNvPr id="15" name="Rounded Rectangle 14">
            <a:extLst>
              <a:ext uri="{FF2B5EF4-FFF2-40B4-BE49-F238E27FC236}">
                <a16:creationId xmlns:a16="http://schemas.microsoft.com/office/drawing/2014/main" id="{27D37A49-79FD-0593-B87E-3ECF4D825FF9}"/>
              </a:ext>
            </a:extLst>
          </p:cNvPr>
          <p:cNvSpPr/>
          <p:nvPr/>
        </p:nvSpPr>
        <p:spPr>
          <a:xfrm>
            <a:off x="5016873" y="536769"/>
            <a:ext cx="791916" cy="483812"/>
          </a:xfrm>
          <a:prstGeom prst="roundRect">
            <a:avLst>
              <a:gd name="adj" fmla="val 21942"/>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LLM</a:t>
            </a:r>
          </a:p>
        </p:txBody>
      </p:sp>
      <p:sp>
        <p:nvSpPr>
          <p:cNvPr id="17" name="Right Arrow 16">
            <a:extLst>
              <a:ext uri="{FF2B5EF4-FFF2-40B4-BE49-F238E27FC236}">
                <a16:creationId xmlns:a16="http://schemas.microsoft.com/office/drawing/2014/main" id="{068A2CBF-4C87-6233-6117-E9D32BBA6FB6}"/>
              </a:ext>
            </a:extLst>
          </p:cNvPr>
          <p:cNvSpPr/>
          <p:nvPr/>
        </p:nvSpPr>
        <p:spPr>
          <a:xfrm rot="7072282">
            <a:off x="4682692" y="1123370"/>
            <a:ext cx="322822"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ight Arrow 17">
            <a:extLst>
              <a:ext uri="{FF2B5EF4-FFF2-40B4-BE49-F238E27FC236}">
                <a16:creationId xmlns:a16="http://schemas.microsoft.com/office/drawing/2014/main" id="{A66207C6-2C5E-9013-808D-5A19993636B3}"/>
              </a:ext>
            </a:extLst>
          </p:cNvPr>
          <p:cNvSpPr/>
          <p:nvPr/>
        </p:nvSpPr>
        <p:spPr>
          <a:xfrm rot="14527718" flipH="1">
            <a:off x="5806978" y="1123369"/>
            <a:ext cx="322822"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a:extLst>
              <a:ext uri="{FF2B5EF4-FFF2-40B4-BE49-F238E27FC236}">
                <a16:creationId xmlns:a16="http://schemas.microsoft.com/office/drawing/2014/main" id="{04C4D2CF-874C-F9B7-51C9-2CC16EC8DFDC}"/>
              </a:ext>
            </a:extLst>
          </p:cNvPr>
          <p:cNvSpPr/>
          <p:nvPr/>
        </p:nvSpPr>
        <p:spPr>
          <a:xfrm>
            <a:off x="4307439" y="1513457"/>
            <a:ext cx="570948" cy="483812"/>
          </a:xfrm>
          <a:prstGeom prst="rect">
            <a:avLst/>
          </a:prstGeom>
          <a:ln w="28575">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RAG</a:t>
            </a:r>
          </a:p>
        </p:txBody>
      </p:sp>
      <p:sp>
        <p:nvSpPr>
          <p:cNvPr id="21" name="Rectangle 20">
            <a:extLst>
              <a:ext uri="{FF2B5EF4-FFF2-40B4-BE49-F238E27FC236}">
                <a16:creationId xmlns:a16="http://schemas.microsoft.com/office/drawing/2014/main" id="{E5221839-7F29-6C86-77F2-B682D855C041}"/>
              </a:ext>
            </a:extLst>
          </p:cNvPr>
          <p:cNvSpPr/>
          <p:nvPr/>
        </p:nvSpPr>
        <p:spPr>
          <a:xfrm>
            <a:off x="5123966" y="1513457"/>
            <a:ext cx="570948" cy="483812"/>
          </a:xfrm>
          <a:prstGeom prst="rect">
            <a:avLst/>
          </a:prstGeom>
          <a:ln w="28575">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Calc</a:t>
            </a:r>
          </a:p>
        </p:txBody>
      </p:sp>
      <p:sp>
        <p:nvSpPr>
          <p:cNvPr id="22" name="Rectangle 21">
            <a:extLst>
              <a:ext uri="{FF2B5EF4-FFF2-40B4-BE49-F238E27FC236}">
                <a16:creationId xmlns:a16="http://schemas.microsoft.com/office/drawing/2014/main" id="{087358DD-E973-C8CF-A815-52A3A0F2AA38}"/>
              </a:ext>
            </a:extLst>
          </p:cNvPr>
          <p:cNvSpPr/>
          <p:nvPr/>
        </p:nvSpPr>
        <p:spPr>
          <a:xfrm>
            <a:off x="5932434" y="1513457"/>
            <a:ext cx="570948" cy="483812"/>
          </a:xfrm>
          <a:prstGeom prst="rect">
            <a:avLst/>
          </a:prstGeom>
          <a:ln w="28575">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Tools</a:t>
            </a:r>
          </a:p>
        </p:txBody>
      </p:sp>
      <p:sp>
        <p:nvSpPr>
          <p:cNvPr id="23" name="Right Arrow 22">
            <a:extLst>
              <a:ext uri="{FF2B5EF4-FFF2-40B4-BE49-F238E27FC236}">
                <a16:creationId xmlns:a16="http://schemas.microsoft.com/office/drawing/2014/main" id="{5E651642-663E-29D5-C321-83AE9F9365CE}"/>
              </a:ext>
            </a:extLst>
          </p:cNvPr>
          <p:cNvSpPr/>
          <p:nvPr/>
        </p:nvSpPr>
        <p:spPr>
          <a:xfrm rot="16200000" flipH="1">
            <a:off x="5257019" y="1142575"/>
            <a:ext cx="322822"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Box 23">
            <a:extLst>
              <a:ext uri="{FF2B5EF4-FFF2-40B4-BE49-F238E27FC236}">
                <a16:creationId xmlns:a16="http://schemas.microsoft.com/office/drawing/2014/main" id="{AEBAD752-DF8E-86A5-DA07-63C4BD814D39}"/>
              </a:ext>
            </a:extLst>
          </p:cNvPr>
          <p:cNvSpPr txBox="1"/>
          <p:nvPr/>
        </p:nvSpPr>
        <p:spPr>
          <a:xfrm>
            <a:off x="4020892" y="2649320"/>
            <a:ext cx="2975610" cy="3970318"/>
          </a:xfrm>
          <a:prstGeom prst="rect">
            <a:avLst/>
          </a:prstGeom>
          <a:noFill/>
        </p:spPr>
        <p:txBody>
          <a:bodyPr wrap="square" rtlCol="0">
            <a:spAutoFit/>
          </a:bodyPr>
          <a:lstStyle/>
          <a:p>
            <a:pPr>
              <a:buNone/>
            </a:pPr>
            <a:r>
              <a:rPr lang="en-US" sz="1400" b="1" dirty="0">
                <a:solidFill>
                  <a:schemeClr val="accent1"/>
                </a:solidFill>
                <a:latin typeface="IBM Plex Sans Light" panose="020B0503050203000203" pitchFamily="34" charset="0"/>
              </a:rPr>
              <a:t>LLMs with Symbolic Tool Integration</a:t>
            </a:r>
          </a:p>
          <a:p>
            <a:pPr>
              <a:buNone/>
            </a:pPr>
            <a:endParaRPr lang="en-US" sz="1400" dirty="0">
              <a:latin typeface="IBM Plex Sans Light" panose="020B0503050203000203" pitchFamily="34" charset="0"/>
            </a:endParaRPr>
          </a:p>
          <a:p>
            <a:r>
              <a:rPr lang="en-US" sz="1400" b="1" dirty="0">
                <a:latin typeface="IBM Plex Sans Light" panose="020B0503050203000203" pitchFamily="34" charset="0"/>
              </a:rPr>
              <a:t>Architecture:</a:t>
            </a:r>
            <a:r>
              <a:rPr lang="en-US" sz="1400" dirty="0">
                <a:latin typeface="IBM Plex Sans Light" panose="020B0503050203000203" pitchFamily="34" charset="0"/>
              </a:rPr>
              <a:t> LLMs augmented with external symbolic tools or APIs via tool-use capability</a:t>
            </a:r>
          </a:p>
          <a:p>
            <a:endParaRPr lang="en-US" sz="1400" dirty="0">
              <a:latin typeface="IBM Plex Sans Light" panose="020B0503050203000203" pitchFamily="34" charset="0"/>
            </a:endParaRPr>
          </a:p>
          <a:p>
            <a:r>
              <a:rPr lang="en-US" sz="1400" b="1" dirty="0">
                <a:latin typeface="IBM Plex Sans Light" panose="020B0503050203000203" pitchFamily="34" charset="0"/>
              </a:rPr>
              <a:t>Examples: </a:t>
            </a:r>
            <a:r>
              <a:rPr lang="en-US" sz="1400" dirty="0" err="1">
                <a:latin typeface="IBM Plex Sans Light" panose="020B0503050203000203" pitchFamily="34" charset="0"/>
              </a:rPr>
              <a:t>Toolformer</a:t>
            </a:r>
            <a:r>
              <a:rPr lang="en-US" sz="1400" dirty="0">
                <a:latin typeface="IBM Plex Sans Light" panose="020B0503050203000203" pitchFamily="34" charset="0"/>
              </a:rPr>
              <a:t>, OpenAI Function Calling, </a:t>
            </a:r>
            <a:r>
              <a:rPr lang="en-US" sz="1400" dirty="0" err="1">
                <a:latin typeface="IBM Plex Sans Light" panose="020B0503050203000203" pitchFamily="34" charset="0"/>
              </a:rPr>
              <a:t>ReAct</a:t>
            </a:r>
            <a:r>
              <a:rPr lang="en-US" sz="1400" dirty="0">
                <a:latin typeface="IBM Plex Sans Light" panose="020B0503050203000203" pitchFamily="34" charset="0"/>
              </a:rPr>
              <a:t>, Gorilla</a:t>
            </a:r>
          </a:p>
          <a:p>
            <a:br>
              <a:rPr lang="en-US" sz="1400" dirty="0">
                <a:latin typeface="IBM Plex Sans Light" panose="020B0503050203000203" pitchFamily="34" charset="0"/>
              </a:rPr>
            </a:br>
            <a:r>
              <a:rPr lang="en-US" sz="1400" b="1" dirty="0">
                <a:latin typeface="IBM Plex Sans Light" panose="020B0503050203000203" pitchFamily="34" charset="0"/>
              </a:rPr>
              <a:t>Use Cases:</a:t>
            </a:r>
          </a:p>
          <a:p>
            <a:pPr marL="285750" indent="-285750">
              <a:buFont typeface="Arial" panose="020B0604020202020204" pitchFamily="34" charset="0"/>
              <a:buChar char="•"/>
            </a:pPr>
            <a:r>
              <a:rPr lang="en-US" sz="1400" dirty="0">
                <a:latin typeface="IBM Plex Sans Light" panose="020B0503050203000203" pitchFamily="34" charset="0"/>
              </a:rPr>
              <a:t>Agents that call calculators, databases, or solvers for accurate reasoning</a:t>
            </a:r>
          </a:p>
          <a:p>
            <a:pPr marL="285750" indent="-285750">
              <a:buFont typeface="Arial" panose="020B0604020202020204" pitchFamily="34" charset="0"/>
              <a:buChar char="•"/>
            </a:pPr>
            <a:r>
              <a:rPr lang="en-US" sz="1400" dirty="0">
                <a:latin typeface="IBM Plex Sans Light" panose="020B0503050203000203" pitchFamily="34" charset="0"/>
              </a:rPr>
              <a:t>Code interpreters, retrieval-augmented generation</a:t>
            </a:r>
          </a:p>
          <a:p>
            <a:pPr marL="285750" indent="-285750">
              <a:buFont typeface="Arial" panose="020B0604020202020204" pitchFamily="34" charset="0"/>
              <a:buChar char="•"/>
            </a:pPr>
            <a:r>
              <a:rPr lang="en-US" sz="1400" dirty="0">
                <a:latin typeface="IBM Plex Sans Light" panose="020B0503050203000203" pitchFamily="34" charset="0"/>
              </a:rPr>
              <a:t>Dynamic tool orchestration for complex tasks</a:t>
            </a:r>
          </a:p>
        </p:txBody>
      </p:sp>
      <p:grpSp>
        <p:nvGrpSpPr>
          <p:cNvPr id="9" name="Group 8">
            <a:extLst>
              <a:ext uri="{FF2B5EF4-FFF2-40B4-BE49-F238E27FC236}">
                <a16:creationId xmlns:a16="http://schemas.microsoft.com/office/drawing/2014/main" id="{AACA6A82-A8CA-37F0-365D-6D2BFB85519E}"/>
              </a:ext>
            </a:extLst>
          </p:cNvPr>
          <p:cNvGrpSpPr/>
          <p:nvPr/>
        </p:nvGrpSpPr>
        <p:grpSpPr>
          <a:xfrm>
            <a:off x="3633094" y="1433444"/>
            <a:ext cx="3615098" cy="4438954"/>
            <a:chOff x="3233625" y="1433444"/>
            <a:chExt cx="3999577" cy="3426589"/>
          </a:xfrm>
        </p:grpSpPr>
        <p:cxnSp>
          <p:nvCxnSpPr>
            <p:cNvPr id="26" name="Straight Connector 25">
              <a:extLst>
                <a:ext uri="{FF2B5EF4-FFF2-40B4-BE49-F238E27FC236}">
                  <a16:creationId xmlns:a16="http://schemas.microsoft.com/office/drawing/2014/main" id="{8F7EB054-82B0-C8B2-AD19-884EA00AE823}"/>
                </a:ext>
              </a:extLst>
            </p:cNvPr>
            <p:cNvCxnSpPr>
              <a:cxnSpLocks/>
            </p:cNvCxnSpPr>
            <p:nvPr/>
          </p:nvCxnSpPr>
          <p:spPr>
            <a:xfrm>
              <a:off x="3233625" y="1433444"/>
              <a:ext cx="0" cy="3426589"/>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71C530B-BDCB-6F30-F0B1-5669D92D1F0B}"/>
                </a:ext>
              </a:extLst>
            </p:cNvPr>
            <p:cNvCxnSpPr>
              <a:cxnSpLocks/>
            </p:cNvCxnSpPr>
            <p:nvPr/>
          </p:nvCxnSpPr>
          <p:spPr>
            <a:xfrm>
              <a:off x="7233202" y="1433444"/>
              <a:ext cx="0" cy="3426589"/>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8" name="Rounded Rectangle 27">
            <a:extLst>
              <a:ext uri="{FF2B5EF4-FFF2-40B4-BE49-F238E27FC236}">
                <a16:creationId xmlns:a16="http://schemas.microsoft.com/office/drawing/2014/main" id="{9E3E54CA-36F3-E1AF-85DA-80AED0D47245}"/>
              </a:ext>
            </a:extLst>
          </p:cNvPr>
          <p:cNvSpPr/>
          <p:nvPr/>
        </p:nvSpPr>
        <p:spPr>
          <a:xfrm>
            <a:off x="7994900" y="1433444"/>
            <a:ext cx="610515" cy="567158"/>
          </a:xfrm>
          <a:prstGeom prst="roundRect">
            <a:avLst>
              <a:gd name="adj" fmla="val 21942"/>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LLM</a:t>
            </a:r>
          </a:p>
        </p:txBody>
      </p:sp>
      <p:sp>
        <p:nvSpPr>
          <p:cNvPr id="29" name="Right Arrow 28">
            <a:extLst>
              <a:ext uri="{FF2B5EF4-FFF2-40B4-BE49-F238E27FC236}">
                <a16:creationId xmlns:a16="http://schemas.microsoft.com/office/drawing/2014/main" id="{E2368E69-92A0-68F1-DCA8-713E231D7916}"/>
              </a:ext>
            </a:extLst>
          </p:cNvPr>
          <p:cNvSpPr/>
          <p:nvPr/>
        </p:nvSpPr>
        <p:spPr>
          <a:xfrm rot="10800000" flipH="1">
            <a:off x="7515523" y="1599417"/>
            <a:ext cx="375942" cy="235213"/>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Rounded Rectangle 29">
            <a:extLst>
              <a:ext uri="{FF2B5EF4-FFF2-40B4-BE49-F238E27FC236}">
                <a16:creationId xmlns:a16="http://schemas.microsoft.com/office/drawing/2014/main" id="{A12DBFF0-1B6C-A467-5B9F-CBC6208D7EBE}"/>
              </a:ext>
            </a:extLst>
          </p:cNvPr>
          <p:cNvSpPr/>
          <p:nvPr/>
        </p:nvSpPr>
        <p:spPr>
          <a:xfrm>
            <a:off x="10731333" y="1433444"/>
            <a:ext cx="610515" cy="567158"/>
          </a:xfrm>
          <a:prstGeom prst="roundRect">
            <a:avLst>
              <a:gd name="adj" fmla="val 21942"/>
            </a:avLst>
          </a:prstGeom>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LLM</a:t>
            </a:r>
          </a:p>
        </p:txBody>
      </p:sp>
      <p:sp>
        <p:nvSpPr>
          <p:cNvPr id="31" name="Right Arrow 30">
            <a:extLst>
              <a:ext uri="{FF2B5EF4-FFF2-40B4-BE49-F238E27FC236}">
                <a16:creationId xmlns:a16="http://schemas.microsoft.com/office/drawing/2014/main" id="{4102111C-7774-D969-DFE2-46EE97E0147F}"/>
              </a:ext>
            </a:extLst>
          </p:cNvPr>
          <p:cNvSpPr/>
          <p:nvPr/>
        </p:nvSpPr>
        <p:spPr>
          <a:xfrm rot="10800000" flipH="1">
            <a:off x="11445283" y="1599418"/>
            <a:ext cx="375942" cy="235213"/>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Rectangle 31">
            <a:extLst>
              <a:ext uri="{FF2B5EF4-FFF2-40B4-BE49-F238E27FC236}">
                <a16:creationId xmlns:a16="http://schemas.microsoft.com/office/drawing/2014/main" id="{A3B0A1D7-93FC-48D3-2A0F-F67D312B0CBB}"/>
              </a:ext>
            </a:extLst>
          </p:cNvPr>
          <p:cNvSpPr/>
          <p:nvPr/>
        </p:nvSpPr>
        <p:spPr>
          <a:xfrm>
            <a:off x="9126367" y="1433444"/>
            <a:ext cx="1088051" cy="567158"/>
          </a:xfrm>
          <a:prstGeom prst="rect">
            <a:avLst/>
          </a:prstGeom>
          <a:ln w="28575">
            <a:solidFill>
              <a:schemeClr val="accent2">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Symbolic</a:t>
            </a:r>
          </a:p>
        </p:txBody>
      </p:sp>
      <p:sp>
        <p:nvSpPr>
          <p:cNvPr id="33" name="Cloud 32">
            <a:extLst>
              <a:ext uri="{FF2B5EF4-FFF2-40B4-BE49-F238E27FC236}">
                <a16:creationId xmlns:a16="http://schemas.microsoft.com/office/drawing/2014/main" id="{EA2AF56D-ECAB-2248-8B58-EF45C838FB4E}"/>
              </a:ext>
            </a:extLst>
          </p:cNvPr>
          <p:cNvSpPr/>
          <p:nvPr/>
        </p:nvSpPr>
        <p:spPr>
          <a:xfrm>
            <a:off x="8424323" y="534430"/>
            <a:ext cx="833855" cy="567158"/>
          </a:xfrm>
          <a:prstGeom prst="cloud">
            <a:avLst/>
          </a:prstGeom>
          <a:no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KG</a:t>
            </a:r>
          </a:p>
        </p:txBody>
      </p:sp>
      <p:sp>
        <p:nvSpPr>
          <p:cNvPr id="34" name="Can 33">
            <a:extLst>
              <a:ext uri="{FF2B5EF4-FFF2-40B4-BE49-F238E27FC236}">
                <a16:creationId xmlns:a16="http://schemas.microsoft.com/office/drawing/2014/main" id="{7E255446-347F-46C9-95B9-1D370CA0E474}"/>
              </a:ext>
            </a:extLst>
          </p:cNvPr>
          <p:cNvSpPr/>
          <p:nvPr/>
        </p:nvSpPr>
        <p:spPr>
          <a:xfrm>
            <a:off x="9910164" y="634058"/>
            <a:ext cx="685446" cy="366627"/>
          </a:xfrm>
          <a:prstGeom prst="can">
            <a:avLst/>
          </a:prstGeom>
          <a:noFill/>
          <a:ln w="28575">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DBs</a:t>
            </a:r>
          </a:p>
        </p:txBody>
      </p:sp>
      <p:sp>
        <p:nvSpPr>
          <p:cNvPr id="35" name="Right Arrow 34">
            <a:extLst>
              <a:ext uri="{FF2B5EF4-FFF2-40B4-BE49-F238E27FC236}">
                <a16:creationId xmlns:a16="http://schemas.microsoft.com/office/drawing/2014/main" id="{0349EDE3-D2A9-287A-9898-3CA32D41C23A}"/>
              </a:ext>
            </a:extLst>
          </p:cNvPr>
          <p:cNvSpPr/>
          <p:nvPr/>
        </p:nvSpPr>
        <p:spPr>
          <a:xfrm rot="10800000" flipH="1">
            <a:off x="8708850" y="1599417"/>
            <a:ext cx="288681" cy="235213"/>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Right Arrow 35">
            <a:extLst>
              <a:ext uri="{FF2B5EF4-FFF2-40B4-BE49-F238E27FC236}">
                <a16:creationId xmlns:a16="http://schemas.microsoft.com/office/drawing/2014/main" id="{47401DB6-A932-7B8E-9561-55B88350FFBE}"/>
              </a:ext>
            </a:extLst>
          </p:cNvPr>
          <p:cNvSpPr/>
          <p:nvPr/>
        </p:nvSpPr>
        <p:spPr>
          <a:xfrm rot="10800000" flipH="1">
            <a:off x="10339217" y="1599418"/>
            <a:ext cx="288681" cy="235213"/>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ight Arrow 36">
            <a:extLst>
              <a:ext uri="{FF2B5EF4-FFF2-40B4-BE49-F238E27FC236}">
                <a16:creationId xmlns:a16="http://schemas.microsoft.com/office/drawing/2014/main" id="{FB672410-D1B5-0342-B333-51BC8DCE719E}"/>
              </a:ext>
            </a:extLst>
          </p:cNvPr>
          <p:cNvSpPr/>
          <p:nvPr/>
        </p:nvSpPr>
        <p:spPr>
          <a:xfrm rot="7072282">
            <a:off x="9945999" y="1098820"/>
            <a:ext cx="322822"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8" name="Right Arrow 37">
            <a:extLst>
              <a:ext uri="{FF2B5EF4-FFF2-40B4-BE49-F238E27FC236}">
                <a16:creationId xmlns:a16="http://schemas.microsoft.com/office/drawing/2014/main" id="{70A89DFC-2DE9-AD69-1813-5CDBBBF409F6}"/>
              </a:ext>
            </a:extLst>
          </p:cNvPr>
          <p:cNvSpPr/>
          <p:nvPr/>
        </p:nvSpPr>
        <p:spPr>
          <a:xfrm rot="14527718" flipH="1">
            <a:off x="9025012" y="1098819"/>
            <a:ext cx="322822"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7ADBFB1E-4879-FD01-8969-FC9EE209FDD0}"/>
              </a:ext>
            </a:extLst>
          </p:cNvPr>
          <p:cNvSpPr txBox="1"/>
          <p:nvPr/>
        </p:nvSpPr>
        <p:spPr>
          <a:xfrm>
            <a:off x="7357939" y="1788074"/>
            <a:ext cx="642406" cy="228450"/>
          </a:xfrm>
          <a:prstGeom prst="rect">
            <a:avLst/>
          </a:prstGeom>
          <a:noFill/>
        </p:spPr>
        <p:txBody>
          <a:bodyPr wrap="square">
            <a:spAutoFit/>
          </a:bodyPr>
          <a:lstStyle/>
          <a:p>
            <a:r>
              <a:rPr lang="en-US" sz="1400" dirty="0"/>
              <a:t>Input</a:t>
            </a:r>
          </a:p>
        </p:txBody>
      </p:sp>
      <p:sp>
        <p:nvSpPr>
          <p:cNvPr id="41" name="TextBox 40">
            <a:extLst>
              <a:ext uri="{FF2B5EF4-FFF2-40B4-BE49-F238E27FC236}">
                <a16:creationId xmlns:a16="http://schemas.microsoft.com/office/drawing/2014/main" id="{86F9F939-338C-E966-D6FD-3E5CE08FBA6E}"/>
              </a:ext>
            </a:extLst>
          </p:cNvPr>
          <p:cNvSpPr txBox="1"/>
          <p:nvPr/>
        </p:nvSpPr>
        <p:spPr>
          <a:xfrm>
            <a:off x="11384575" y="1792129"/>
            <a:ext cx="722068" cy="228450"/>
          </a:xfrm>
          <a:prstGeom prst="rect">
            <a:avLst/>
          </a:prstGeom>
          <a:noFill/>
        </p:spPr>
        <p:txBody>
          <a:bodyPr wrap="square">
            <a:spAutoFit/>
          </a:bodyPr>
          <a:lstStyle/>
          <a:p>
            <a:r>
              <a:rPr lang="en-US" sz="1400" dirty="0"/>
              <a:t>Output</a:t>
            </a:r>
          </a:p>
        </p:txBody>
      </p:sp>
      <p:sp>
        <p:nvSpPr>
          <p:cNvPr id="42" name="TextBox 41">
            <a:extLst>
              <a:ext uri="{FF2B5EF4-FFF2-40B4-BE49-F238E27FC236}">
                <a16:creationId xmlns:a16="http://schemas.microsoft.com/office/drawing/2014/main" id="{30AC8B47-FA03-BFED-BCD2-8CF3F5A73684}"/>
              </a:ext>
            </a:extLst>
          </p:cNvPr>
          <p:cNvSpPr txBox="1"/>
          <p:nvPr/>
        </p:nvSpPr>
        <p:spPr>
          <a:xfrm>
            <a:off x="8427023" y="1807035"/>
            <a:ext cx="881491" cy="388363"/>
          </a:xfrm>
          <a:prstGeom prst="rect">
            <a:avLst/>
          </a:prstGeom>
          <a:noFill/>
        </p:spPr>
        <p:txBody>
          <a:bodyPr wrap="square">
            <a:spAutoFit/>
          </a:bodyPr>
          <a:lstStyle/>
          <a:p>
            <a:pPr algn="ctr"/>
            <a:r>
              <a:rPr lang="en-US" sz="1400" dirty="0"/>
              <a:t>Rule</a:t>
            </a:r>
          </a:p>
          <a:p>
            <a:pPr algn="ctr"/>
            <a:r>
              <a:rPr lang="en-US" sz="1400" dirty="0"/>
              <a:t>Induction</a:t>
            </a:r>
          </a:p>
        </p:txBody>
      </p:sp>
      <p:sp>
        <p:nvSpPr>
          <p:cNvPr id="43" name="TextBox 42">
            <a:extLst>
              <a:ext uri="{FF2B5EF4-FFF2-40B4-BE49-F238E27FC236}">
                <a16:creationId xmlns:a16="http://schemas.microsoft.com/office/drawing/2014/main" id="{F965A8E0-41D3-7199-AA12-2232F0027A5D}"/>
              </a:ext>
            </a:extLst>
          </p:cNvPr>
          <p:cNvSpPr txBox="1"/>
          <p:nvPr/>
        </p:nvSpPr>
        <p:spPr>
          <a:xfrm>
            <a:off x="10077037" y="1788074"/>
            <a:ext cx="881491" cy="228450"/>
          </a:xfrm>
          <a:prstGeom prst="rect">
            <a:avLst/>
          </a:prstGeom>
          <a:noFill/>
        </p:spPr>
        <p:txBody>
          <a:bodyPr wrap="square">
            <a:spAutoFit/>
          </a:bodyPr>
          <a:lstStyle/>
          <a:p>
            <a:pPr algn="ctr"/>
            <a:r>
              <a:rPr lang="en-US" sz="1400" dirty="0"/>
              <a:t>Gen</a:t>
            </a:r>
          </a:p>
        </p:txBody>
      </p:sp>
      <p:sp>
        <p:nvSpPr>
          <p:cNvPr id="44" name="TextBox 43">
            <a:extLst>
              <a:ext uri="{FF2B5EF4-FFF2-40B4-BE49-F238E27FC236}">
                <a16:creationId xmlns:a16="http://schemas.microsoft.com/office/drawing/2014/main" id="{AAD701E7-0022-57FB-ED9A-8298905D1337}"/>
              </a:ext>
            </a:extLst>
          </p:cNvPr>
          <p:cNvSpPr txBox="1"/>
          <p:nvPr/>
        </p:nvSpPr>
        <p:spPr>
          <a:xfrm>
            <a:off x="8058948" y="2649320"/>
            <a:ext cx="3367118" cy="3970318"/>
          </a:xfrm>
          <a:prstGeom prst="rect">
            <a:avLst/>
          </a:prstGeom>
          <a:noFill/>
        </p:spPr>
        <p:txBody>
          <a:bodyPr wrap="square" rtlCol="0">
            <a:spAutoFit/>
          </a:bodyPr>
          <a:lstStyle/>
          <a:p>
            <a:pPr>
              <a:buNone/>
            </a:pPr>
            <a:r>
              <a:rPr lang="en-US" sz="1400" b="1" dirty="0">
                <a:solidFill>
                  <a:schemeClr val="accent1"/>
                </a:solidFill>
                <a:latin typeface="IBM Plex Sans Light" panose="020B0503050203000203" pitchFamily="34" charset="0"/>
              </a:rPr>
              <a:t>Symbolic Reasoning Core with LLM Interfaces</a:t>
            </a:r>
          </a:p>
          <a:p>
            <a:endParaRPr lang="en-US" sz="1400" dirty="0">
              <a:latin typeface="IBM Plex Sans Light" panose="020B0503050203000203" pitchFamily="34" charset="0"/>
            </a:endParaRPr>
          </a:p>
          <a:p>
            <a:r>
              <a:rPr lang="en-US" sz="1400" b="1" dirty="0">
                <a:latin typeface="IBM Plex Sans Light" panose="020B0503050203000203" pitchFamily="34" charset="0"/>
              </a:rPr>
              <a:t>Architecture: </a:t>
            </a:r>
            <a:r>
              <a:rPr lang="en-US" sz="1400" dirty="0">
                <a:latin typeface="IBM Plex Sans Light" panose="020B0503050203000203" pitchFamily="34" charset="0"/>
              </a:rPr>
              <a:t>LLMs act as input/output translators around a symbolic reasoning engine</a:t>
            </a:r>
          </a:p>
          <a:p>
            <a:endParaRPr lang="en-US" sz="1400" dirty="0">
              <a:latin typeface="IBM Plex Sans Light" panose="020B0503050203000203" pitchFamily="34" charset="0"/>
            </a:endParaRPr>
          </a:p>
          <a:p>
            <a:r>
              <a:rPr lang="en-US" sz="1400" b="1" dirty="0">
                <a:latin typeface="IBM Plex Sans Light" panose="020B0503050203000203" pitchFamily="34" charset="0"/>
              </a:rPr>
              <a:t>Examples: </a:t>
            </a:r>
            <a:r>
              <a:rPr lang="en-US" sz="1400" dirty="0">
                <a:latin typeface="IBM Plex Sans Light" panose="020B0503050203000203" pitchFamily="34" charset="0"/>
              </a:rPr>
              <a:t>DRAGON, DSR (Deep Symbolic Reasoner), Knowledge Graph-enhanced LLMs</a:t>
            </a:r>
          </a:p>
          <a:p>
            <a:endParaRPr lang="en-US" sz="1400" dirty="0">
              <a:latin typeface="IBM Plex Sans Light" panose="020B0503050203000203" pitchFamily="34" charset="0"/>
            </a:endParaRPr>
          </a:p>
          <a:p>
            <a:r>
              <a:rPr lang="en-US" sz="1400" b="1" dirty="0">
                <a:latin typeface="IBM Plex Sans Light" panose="020B0503050203000203" pitchFamily="34" charset="0"/>
              </a:rPr>
              <a:t>Use Cases:</a:t>
            </a:r>
          </a:p>
          <a:p>
            <a:pPr marL="285750" indent="-285750">
              <a:buFont typeface="Arial" panose="020B0604020202020204" pitchFamily="34" charset="0"/>
              <a:buChar char="•"/>
            </a:pPr>
            <a:r>
              <a:rPr lang="en-US" sz="1400" dirty="0">
                <a:latin typeface="IBM Plex Sans Light" panose="020B0503050203000203" pitchFamily="34" charset="0"/>
              </a:rPr>
              <a:t>Logical and rule-based reasoning over structured knowledge</a:t>
            </a:r>
          </a:p>
          <a:p>
            <a:pPr marL="285750" indent="-285750">
              <a:buFont typeface="Arial" panose="020B0604020202020204" pitchFamily="34" charset="0"/>
              <a:buChar char="•"/>
            </a:pPr>
            <a:r>
              <a:rPr lang="en-US" sz="1400" dirty="0">
                <a:latin typeface="IBM Plex Sans Light" panose="020B0503050203000203" pitchFamily="34" charset="0"/>
              </a:rPr>
              <a:t>Legal document interpretation and policy compliance</a:t>
            </a:r>
          </a:p>
          <a:p>
            <a:pPr marL="285750" indent="-285750">
              <a:buFont typeface="Arial" panose="020B0604020202020204" pitchFamily="34" charset="0"/>
              <a:buChar char="•"/>
            </a:pPr>
            <a:r>
              <a:rPr lang="en-US" sz="1400" dirty="0">
                <a:latin typeface="IBM Plex Sans Light" panose="020B0503050203000203" pitchFamily="34" charset="0"/>
              </a:rPr>
              <a:t>Scientific and mathematical deduction with formal constraints</a:t>
            </a:r>
          </a:p>
        </p:txBody>
      </p:sp>
      <p:sp>
        <p:nvSpPr>
          <p:cNvPr id="10" name="Right Arrow 9">
            <a:extLst>
              <a:ext uri="{FF2B5EF4-FFF2-40B4-BE49-F238E27FC236}">
                <a16:creationId xmlns:a16="http://schemas.microsoft.com/office/drawing/2014/main" id="{2AE632AD-DE31-472C-AB55-A7C2B3206177}"/>
              </a:ext>
            </a:extLst>
          </p:cNvPr>
          <p:cNvSpPr/>
          <p:nvPr/>
        </p:nvSpPr>
        <p:spPr>
          <a:xfrm rot="7072282">
            <a:off x="1247137" y="1202132"/>
            <a:ext cx="322823" cy="273917"/>
          </a:xfrm>
          <a:prstGeom prst="rightArrow">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84514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D40C-6D46-4F15-7729-BE8B3C5E7CBF}"/>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6AD8D41-F2BB-5B7A-59C1-3075063D872C}"/>
              </a:ext>
            </a:extLst>
          </p:cNvPr>
          <p:cNvSpPr/>
          <p:nvPr/>
        </p:nvSpPr>
        <p:spPr>
          <a:xfrm>
            <a:off x="838200" y="3447533"/>
            <a:ext cx="10317480" cy="2198414"/>
          </a:xfrm>
          <a:prstGeom prst="roundRect">
            <a:avLst>
              <a:gd name="adj" fmla="val 812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9F2DC1-BDEE-AAB8-F56E-C5ED577BFAD1}"/>
              </a:ext>
            </a:extLst>
          </p:cNvPr>
          <p:cNvSpPr>
            <a:spLocks noGrp="1"/>
          </p:cNvSpPr>
          <p:nvPr>
            <p:ph type="title"/>
          </p:nvPr>
        </p:nvSpPr>
        <p:spPr/>
        <p:txBody>
          <a:bodyPr>
            <a:normAutofit/>
          </a:bodyPr>
          <a:lstStyle/>
          <a:p>
            <a:r>
              <a:rPr lang="en-US" dirty="0"/>
              <a:t>Data Filtering</a:t>
            </a:r>
          </a:p>
        </p:txBody>
      </p:sp>
      <p:sp>
        <p:nvSpPr>
          <p:cNvPr id="3" name="Content Placeholder 2">
            <a:extLst>
              <a:ext uri="{FF2B5EF4-FFF2-40B4-BE49-F238E27FC236}">
                <a16:creationId xmlns:a16="http://schemas.microsoft.com/office/drawing/2014/main" id="{F34B149F-08E0-F6BF-B42A-6445D5BF2D10}"/>
              </a:ext>
            </a:extLst>
          </p:cNvPr>
          <p:cNvSpPr>
            <a:spLocks noGrp="1"/>
          </p:cNvSpPr>
          <p:nvPr>
            <p:ph idx="1"/>
          </p:nvPr>
        </p:nvSpPr>
        <p:spPr>
          <a:xfrm>
            <a:off x="850556" y="2066077"/>
            <a:ext cx="10604157" cy="1270249"/>
          </a:xfrm>
        </p:spPr>
        <p:txBody>
          <a:bodyPr>
            <a:normAutofit/>
          </a:bodyPr>
          <a:lstStyle/>
          <a:p>
            <a:r>
              <a:rPr lang="en-US" dirty="0">
                <a:latin typeface="IBM Plex Sans Light" panose="020B0403050203000203" pitchFamily="34" charset="0"/>
              </a:rPr>
              <a:t>Data (gold, crawled, synthetic) has been growing exponentially</a:t>
            </a:r>
          </a:p>
          <a:p>
            <a:r>
              <a:rPr lang="en-US" dirty="0">
                <a:latin typeface="IBM Plex Sans Light" panose="020B0403050203000203" pitchFamily="34" charset="0"/>
              </a:rPr>
              <a:t>So is the need for filtering</a:t>
            </a:r>
          </a:p>
          <a:p>
            <a:pPr marL="0" indent="0">
              <a:buNone/>
            </a:pPr>
            <a:endParaRPr lang="en-US" dirty="0">
              <a:latin typeface="IBM Plex Sans Light" panose="020B0403050203000203" pitchFamily="34" charset="0"/>
            </a:endParaRPr>
          </a:p>
        </p:txBody>
      </p:sp>
      <p:sp>
        <p:nvSpPr>
          <p:cNvPr id="5" name="TextBox 4">
            <a:extLst>
              <a:ext uri="{FF2B5EF4-FFF2-40B4-BE49-F238E27FC236}">
                <a16:creationId xmlns:a16="http://schemas.microsoft.com/office/drawing/2014/main" id="{262D9F64-AFD0-827F-EBE6-473918F546E1}"/>
              </a:ext>
            </a:extLst>
          </p:cNvPr>
          <p:cNvSpPr txBox="1"/>
          <p:nvPr/>
        </p:nvSpPr>
        <p:spPr>
          <a:xfrm>
            <a:off x="6806534" y="3759102"/>
            <a:ext cx="4425760" cy="1569660"/>
          </a:xfrm>
          <a:prstGeom prst="rect">
            <a:avLst/>
          </a:prstGeom>
          <a:noFill/>
        </p:spPr>
        <p:txBody>
          <a:bodyPr wrap="square">
            <a:spAutoFit/>
          </a:bodyPr>
          <a:lstStyle/>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Self consistency</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Search</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Semantic Deduplication</a:t>
            </a:r>
          </a:p>
          <a:p>
            <a:pPr marL="914400" marR="0" lvl="1" indent="-457200" fontAlgn="auto">
              <a:spcBef>
                <a:spcPts val="0"/>
              </a:spcBef>
              <a:spcAft>
                <a:spcPts val="0"/>
              </a:spcAft>
              <a:buClrTx/>
              <a:buSzTx/>
              <a:buFont typeface="Arial" panose="020B0604020202020204" pitchFamily="34" charset="0"/>
              <a:buChar char="•"/>
              <a:tabLst/>
              <a:defRPr/>
            </a:pPr>
            <a:r>
              <a:rPr lang="en-US" sz="2400" dirty="0">
                <a:latin typeface="IBM Plex Sans Light" panose="020B0403050203000203" pitchFamily="34" charset="0"/>
              </a:rPr>
              <a:t>PII </a:t>
            </a:r>
            <a:r>
              <a:rPr kumimoji="0" lang="en-US" sz="2400" u="none" strike="noStrike" kern="1200" cap="none" spc="0" normalizeH="0" baseline="0" noProof="0" dirty="0">
                <a:ln>
                  <a:noFill/>
                </a:ln>
                <a:solidFill>
                  <a:prstClr val="black"/>
                </a:solidFill>
                <a:effectLst/>
                <a:uLnTx/>
                <a:uFillTx/>
                <a:latin typeface="IBM Plex Sans Light" panose="020B0403050203000203" pitchFamily="34" charset="0"/>
              </a:rPr>
              <a:t>removal</a:t>
            </a:r>
          </a:p>
        </p:txBody>
      </p:sp>
      <p:sp>
        <p:nvSpPr>
          <p:cNvPr id="7" name="TextBox 6">
            <a:extLst>
              <a:ext uri="{FF2B5EF4-FFF2-40B4-BE49-F238E27FC236}">
                <a16:creationId xmlns:a16="http://schemas.microsoft.com/office/drawing/2014/main" id="{829877A7-6933-1CE2-2C36-03F3085B4C08}"/>
              </a:ext>
            </a:extLst>
          </p:cNvPr>
          <p:cNvSpPr txBox="1"/>
          <p:nvPr/>
        </p:nvSpPr>
        <p:spPr>
          <a:xfrm>
            <a:off x="651817" y="3844884"/>
            <a:ext cx="6230894" cy="1569660"/>
          </a:xfrm>
          <a:prstGeom prst="rect">
            <a:avLst/>
          </a:prstGeom>
          <a:noFill/>
        </p:spPr>
        <p:txBody>
          <a:bodyPr wrap="square">
            <a:spAutoFit/>
          </a:bodyPr>
          <a:lstStyle/>
          <a:p>
            <a:pPr marL="742950" lvl="1" indent="-285750">
              <a:buFont typeface="Arial" panose="020B0604020202020204" pitchFamily="34" charset="0"/>
              <a:buChar char="•"/>
            </a:pPr>
            <a:r>
              <a:rPr lang="en-US" sz="2400" dirty="0">
                <a:latin typeface="IBM Plex Sans Light" panose="020B0403050203000203" pitchFamily="34" charset="0"/>
              </a:rPr>
              <a:t>Metrices based – e.g. Perplexity etc.</a:t>
            </a:r>
          </a:p>
          <a:p>
            <a:pPr marL="742950" lvl="1" indent="-285750">
              <a:buFont typeface="Arial" panose="020B0604020202020204" pitchFamily="34" charset="0"/>
              <a:buChar char="•"/>
            </a:pPr>
            <a:r>
              <a:rPr lang="en-US" sz="2400" dirty="0">
                <a:latin typeface="IBM Plex Sans Light" panose="020B0403050203000203" pitchFamily="34" charset="0"/>
              </a:rPr>
              <a:t>LLM as a judge – Prompting the model </a:t>
            </a:r>
          </a:p>
          <a:p>
            <a:pPr marL="742950" lvl="1" indent="-285750">
              <a:buFont typeface="Arial" panose="020B0604020202020204" pitchFamily="34" charset="0"/>
              <a:buChar char="•"/>
            </a:pPr>
            <a:r>
              <a:rPr lang="en-US" sz="2400" dirty="0">
                <a:latin typeface="IBM Plex Sans Light" panose="020B0403050203000203" pitchFamily="34" charset="0"/>
              </a:rPr>
              <a:t>Reward models (ORMs, PRMs)</a:t>
            </a:r>
          </a:p>
          <a:p>
            <a:pPr marL="742950" lvl="1" indent="-285750">
              <a:buFont typeface="Arial" panose="020B0604020202020204" pitchFamily="34" charset="0"/>
              <a:buChar char="•"/>
            </a:pPr>
            <a:r>
              <a:rPr lang="en-US" sz="2400" dirty="0">
                <a:latin typeface="IBM Plex Sans Light" panose="020B0403050203000203" pitchFamily="34" charset="0"/>
              </a:rPr>
              <a:t>Human Eval</a:t>
            </a:r>
          </a:p>
        </p:txBody>
      </p:sp>
    </p:spTree>
    <p:extLst>
      <p:ext uri="{BB962C8B-B14F-4D97-AF65-F5344CB8AC3E}">
        <p14:creationId xmlns:p14="http://schemas.microsoft.com/office/powerpoint/2010/main" val="176415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7DA3-8C89-A8A8-97F0-383C298697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850F30-33EC-6CBB-26F3-A186F2F9FA11}"/>
              </a:ext>
            </a:extLst>
          </p:cNvPr>
          <p:cNvSpPr>
            <a:spLocks noGrp="1"/>
          </p:cNvSpPr>
          <p:nvPr>
            <p:ph type="title"/>
          </p:nvPr>
        </p:nvSpPr>
        <p:spPr>
          <a:xfrm>
            <a:off x="728803" y="2043636"/>
            <a:ext cx="4793483" cy="2753831"/>
          </a:xfrm>
        </p:spPr>
        <p:txBody>
          <a:bodyPr>
            <a:normAutofit/>
          </a:bodyPr>
          <a:lstStyle/>
          <a:p>
            <a:pPr algn="l"/>
            <a:r>
              <a:rPr lang="en-US" sz="5400" b="0" dirty="0">
                <a:solidFill>
                  <a:srgbClr val="44546A"/>
                </a:solidFill>
                <a:latin typeface="IBM Plex Sans" panose="020B0503050203000203" pitchFamily="34" charset="0"/>
              </a:rPr>
              <a:t>IBM Granite Models</a:t>
            </a:r>
          </a:p>
        </p:txBody>
      </p:sp>
      <p:sp>
        <p:nvSpPr>
          <p:cNvPr id="2" name="Rectangle 1">
            <a:extLst>
              <a:ext uri="{FF2B5EF4-FFF2-40B4-BE49-F238E27FC236}">
                <a16:creationId xmlns:a16="http://schemas.microsoft.com/office/drawing/2014/main" id="{8B5FEF0C-8BF9-B1D8-B0E1-CFD7BC12D829}"/>
              </a:ext>
            </a:extLst>
          </p:cNvPr>
          <p:cNvSpPr/>
          <p:nvPr/>
        </p:nvSpPr>
        <p:spPr>
          <a:xfrm>
            <a:off x="8560904" y="0"/>
            <a:ext cx="3631096"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FCDEA8-A9D6-BB1A-4391-E0B227779E7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58468" y="524495"/>
            <a:ext cx="2955235" cy="11082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F33CB3-E8B8-336A-A6E9-0DFD791137E2}"/>
              </a:ext>
            </a:extLst>
          </p:cNvPr>
          <p:cNvSpPr txBox="1"/>
          <p:nvPr/>
        </p:nvSpPr>
        <p:spPr>
          <a:xfrm>
            <a:off x="8958467" y="1663343"/>
            <a:ext cx="2955235" cy="923330"/>
          </a:xfrm>
          <a:prstGeom prst="rect">
            <a:avLst/>
          </a:prstGeom>
          <a:noFill/>
        </p:spPr>
        <p:txBody>
          <a:bodyPr wrap="square">
            <a:spAutoFit/>
          </a:bodyPr>
          <a:lstStyle/>
          <a:p>
            <a:r>
              <a:rPr lang="en-US" dirty="0">
                <a:solidFill>
                  <a:srgbClr val="161616"/>
                </a:solidFill>
                <a:effectLst/>
                <a:latin typeface="IBM Plex Mono Medm" panose="020B0509050203000203" pitchFamily="49" charset="77"/>
              </a:rPr>
              <a:t>IBM and Meta co-launched the AI Alliance</a:t>
            </a:r>
            <a:endParaRPr lang="en-US" dirty="0">
              <a:latin typeface="IBM Plex Mono Medm" panose="020B0509050203000203" pitchFamily="49" charset="77"/>
            </a:endParaRPr>
          </a:p>
        </p:txBody>
      </p:sp>
      <p:sp>
        <p:nvSpPr>
          <p:cNvPr id="6" name="TextBox 5">
            <a:extLst>
              <a:ext uri="{FF2B5EF4-FFF2-40B4-BE49-F238E27FC236}">
                <a16:creationId xmlns:a16="http://schemas.microsoft.com/office/drawing/2014/main" id="{6DDD9065-C7DD-EC01-3968-CB787AE543FD}"/>
              </a:ext>
            </a:extLst>
          </p:cNvPr>
          <p:cNvSpPr txBox="1"/>
          <p:nvPr/>
        </p:nvSpPr>
        <p:spPr>
          <a:xfrm>
            <a:off x="8958467" y="2945332"/>
            <a:ext cx="3114713" cy="3693319"/>
          </a:xfrm>
          <a:prstGeom prst="rect">
            <a:avLst/>
          </a:prstGeom>
          <a:noFill/>
        </p:spPr>
        <p:txBody>
          <a:bodyPr wrap="square">
            <a:spAutoFit/>
          </a:bodyPr>
          <a:lstStyle/>
          <a:p>
            <a:r>
              <a:rPr lang="en-US" dirty="0">
                <a:solidFill>
                  <a:srgbClr val="161616"/>
                </a:solidFill>
                <a:effectLst/>
                <a:latin typeface="IBM Plex Mono Light" panose="020B0409050203000203" pitchFamily="49" charset="77"/>
              </a:rPr>
              <a:t>Focused on fostering an open community and enabling developers and researchers to accelerate responsible innovation in AI while ensuring scientific rigor, trust, safety, security, diversity and economic competitiveness. </a:t>
            </a:r>
            <a:endParaRPr lang="en-US" dirty="0">
              <a:latin typeface="IBM Plex Mono Light" panose="020B0409050203000203" pitchFamily="49" charset="77"/>
            </a:endParaRPr>
          </a:p>
        </p:txBody>
      </p:sp>
      <p:sp>
        <p:nvSpPr>
          <p:cNvPr id="8" name="TextBox 7">
            <a:extLst>
              <a:ext uri="{FF2B5EF4-FFF2-40B4-BE49-F238E27FC236}">
                <a16:creationId xmlns:a16="http://schemas.microsoft.com/office/drawing/2014/main" id="{775F70FD-6B8B-DB3E-E1F7-0871DCEB462F}"/>
              </a:ext>
            </a:extLst>
          </p:cNvPr>
          <p:cNvSpPr txBox="1"/>
          <p:nvPr/>
        </p:nvSpPr>
        <p:spPr>
          <a:xfrm>
            <a:off x="682884" y="4232062"/>
            <a:ext cx="6099858" cy="400110"/>
          </a:xfrm>
          <a:prstGeom prst="rect">
            <a:avLst/>
          </a:prstGeom>
          <a:noFill/>
        </p:spPr>
        <p:txBody>
          <a:bodyPr wrap="square">
            <a:spAutoFit/>
          </a:bodyPr>
          <a:lstStyle/>
          <a:p>
            <a:r>
              <a:rPr lang="en-US" sz="2000" dirty="0">
                <a:hlinkClick r:id="rId3"/>
              </a:rPr>
              <a:t>https://www.ibm.com/granite</a:t>
            </a:r>
            <a:r>
              <a:rPr lang="en-US" sz="2000" dirty="0"/>
              <a:t> </a:t>
            </a:r>
          </a:p>
        </p:txBody>
      </p:sp>
      <p:pic>
        <p:nvPicPr>
          <p:cNvPr id="7170" name="Picture 2" descr="IBM Granite - Wikipedia">
            <a:extLst>
              <a:ext uri="{FF2B5EF4-FFF2-40B4-BE49-F238E27FC236}">
                <a16:creationId xmlns:a16="http://schemas.microsoft.com/office/drawing/2014/main" id="{37D462FD-47B0-D405-4267-2196FBDD6AA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71076" y="1632708"/>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48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7AB3B-1E2F-3247-8531-6F2C319AAB3C}"/>
            </a:ext>
          </a:extLst>
        </p:cNvPr>
        <p:cNvGrpSpPr/>
        <p:nvPr/>
      </p:nvGrpSpPr>
      <p:grpSpPr>
        <a:xfrm>
          <a:off x="0" y="0"/>
          <a:ext cx="0" cy="0"/>
          <a:chOff x="0" y="0"/>
          <a:chExt cx="0" cy="0"/>
        </a:xfrm>
      </p:grpSpPr>
      <p:sp>
        <p:nvSpPr>
          <p:cNvPr id="7" name="Rounded Rectangle 6">
            <a:extLst>
              <a:ext uri="{FF2B5EF4-FFF2-40B4-BE49-F238E27FC236}">
                <a16:creationId xmlns:a16="http://schemas.microsoft.com/office/drawing/2014/main" id="{914DF67D-FB47-92FF-889D-D142B17C0BF9}"/>
              </a:ext>
            </a:extLst>
          </p:cNvPr>
          <p:cNvSpPr/>
          <p:nvPr/>
        </p:nvSpPr>
        <p:spPr>
          <a:xfrm>
            <a:off x="6468292"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0DC0E1E9-DEF0-9698-6C57-8D482D4E4DED}"/>
              </a:ext>
            </a:extLst>
          </p:cNvPr>
          <p:cNvSpPr/>
          <p:nvPr/>
        </p:nvSpPr>
        <p:spPr>
          <a:xfrm>
            <a:off x="718457" y="3200400"/>
            <a:ext cx="5055326" cy="3435178"/>
          </a:xfrm>
          <a:prstGeom prst="roundRect">
            <a:avLst>
              <a:gd name="adj" fmla="val 830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832F6-8EB8-5823-25F9-D8F0FB347F8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771C5C4-1A40-3385-85DB-21B692AC9CB6}"/>
              </a:ext>
            </a:extLst>
          </p:cNvPr>
          <p:cNvSpPr>
            <a:spLocks noGrp="1"/>
          </p:cNvSpPr>
          <p:nvPr>
            <p:ph idx="1"/>
          </p:nvPr>
        </p:nvSpPr>
        <p:spPr>
          <a:xfrm>
            <a:off x="838200" y="1343892"/>
            <a:ext cx="10685418" cy="1745668"/>
          </a:xfrm>
        </p:spPr>
        <p:txBody>
          <a:bodyPr>
            <a:normAutofit/>
          </a:bodyPr>
          <a:lstStyle/>
          <a:p>
            <a:pPr>
              <a:buFont typeface="Arial" panose="020B0604020202020204" pitchFamily="34" charset="0"/>
              <a:buChar char="•"/>
            </a:pPr>
            <a:r>
              <a:rPr lang="en-US" sz="2000" dirty="0">
                <a:latin typeface="IBM Plex Sans Light" panose="020B0403050203000203" pitchFamily="34" charset="0"/>
              </a:rPr>
              <a:t>LLMs exhibit </a:t>
            </a:r>
            <a:r>
              <a:rPr lang="en-US" sz="2000" b="1" dirty="0">
                <a:latin typeface="IBM Plex Sans Light" panose="020B0403050203000203" pitchFamily="34" charset="0"/>
              </a:rPr>
              <a:t>emergent reasoning abilities</a:t>
            </a:r>
            <a:r>
              <a:rPr lang="en-US" sz="2000" dirty="0">
                <a:latin typeface="IBM Plex Sans Light" panose="020B0403050203000203" pitchFamily="34" charset="0"/>
              </a:rPr>
              <a:t>, beyond simple pattern matching.</a:t>
            </a:r>
          </a:p>
          <a:p>
            <a:pPr>
              <a:buFont typeface="Arial" panose="020B0604020202020204" pitchFamily="34" charset="0"/>
              <a:buChar char="•"/>
            </a:pPr>
            <a:r>
              <a:rPr lang="en-US" sz="2000" dirty="0">
                <a:latin typeface="IBM Plex Sans Light" panose="020B0403050203000203" pitchFamily="34" charset="0"/>
              </a:rPr>
              <a:t>Yet, </a:t>
            </a:r>
            <a:r>
              <a:rPr lang="en-US" sz="2000" b="1" dirty="0">
                <a:latin typeface="IBM Plex Sans Light" panose="020B0403050203000203" pitchFamily="34" charset="0"/>
              </a:rPr>
              <a:t>fundamental limitatio</a:t>
            </a:r>
            <a:r>
              <a:rPr lang="en-US" sz="2000" dirty="0">
                <a:latin typeface="IBM Plex Sans Light" panose="020B0403050203000203" pitchFamily="34" charset="0"/>
              </a:rPr>
              <a:t>ns—in consistency, grounding, and generalization—remain.</a:t>
            </a:r>
          </a:p>
          <a:p>
            <a:pPr>
              <a:buFont typeface="Arial" panose="020B0604020202020204" pitchFamily="34" charset="0"/>
              <a:buChar char="•"/>
            </a:pPr>
            <a:r>
              <a:rPr lang="en-US" sz="2000" dirty="0">
                <a:latin typeface="IBM Plex Sans Light" panose="020B0403050203000203" pitchFamily="34" charset="0"/>
              </a:rPr>
              <a:t>We must reframe LLMs: no longer just next-token predictors, but </a:t>
            </a:r>
            <a:r>
              <a:rPr lang="en-US" sz="2000" b="1" dirty="0">
                <a:latin typeface="IBM Plex Sans Light" panose="020B0403050203000203" pitchFamily="34" charset="0"/>
              </a:rPr>
              <a:t>systems with latent reasoning potential.</a:t>
            </a:r>
          </a:p>
        </p:txBody>
      </p:sp>
      <p:sp>
        <p:nvSpPr>
          <p:cNvPr id="4" name="Content Placeholder 2">
            <a:extLst>
              <a:ext uri="{FF2B5EF4-FFF2-40B4-BE49-F238E27FC236}">
                <a16:creationId xmlns:a16="http://schemas.microsoft.com/office/drawing/2014/main" id="{2B87F5FA-5A00-B8F1-CFF9-BE6363E67E4D}"/>
              </a:ext>
            </a:extLst>
          </p:cNvPr>
          <p:cNvSpPr txBox="1">
            <a:spLocks/>
          </p:cNvSpPr>
          <p:nvPr/>
        </p:nvSpPr>
        <p:spPr>
          <a:xfrm>
            <a:off x="838201" y="3428999"/>
            <a:ext cx="4596715" cy="30638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708BB0"/>
                </a:solidFill>
                <a:latin typeface="IBM Plex Mono Light" panose="020B0409050203000203" pitchFamily="49" charset="77"/>
              </a:rPr>
              <a:t>Ongoing Research</a:t>
            </a:r>
          </a:p>
          <a:p>
            <a:r>
              <a:rPr lang="en-US" sz="2000" dirty="0">
                <a:solidFill>
                  <a:srgbClr val="161616"/>
                </a:solidFill>
                <a:latin typeface="IBM Plex Mono Light" panose="020B0409050203000203" pitchFamily="49" charset="77"/>
              </a:rPr>
              <a:t>High quality synthetic data</a:t>
            </a:r>
          </a:p>
          <a:p>
            <a:r>
              <a:rPr lang="en-US" sz="2000" dirty="0">
                <a:latin typeface="IBM Plex Mono Light" panose="020B0409050203000203" pitchFamily="49" charset="77"/>
              </a:rPr>
              <a:t>Agentic behavior with external tools</a:t>
            </a:r>
          </a:p>
          <a:p>
            <a:r>
              <a:rPr lang="en-US" sz="2000" dirty="0">
                <a:latin typeface="IBM Plex Mono Light" panose="020B0409050203000203" pitchFamily="49" charset="77"/>
              </a:rPr>
              <a:t>Inference time compute</a:t>
            </a:r>
          </a:p>
          <a:p>
            <a:r>
              <a:rPr lang="en-US" sz="2000" dirty="0">
                <a:latin typeface="IBM Plex Mono Light" panose="020B0409050203000203" pitchFamily="49" charset="77"/>
              </a:rPr>
              <a:t>RL methods</a:t>
            </a:r>
          </a:p>
          <a:p>
            <a:r>
              <a:rPr lang="en-US" sz="2000" dirty="0">
                <a:latin typeface="IBM Plex Mono Light" panose="020B0409050203000203" pitchFamily="49" charset="77"/>
              </a:rPr>
              <a:t>Benchmarks focused on real world problems</a:t>
            </a:r>
          </a:p>
        </p:txBody>
      </p:sp>
      <p:sp>
        <p:nvSpPr>
          <p:cNvPr id="5" name="Content Placeholder 2">
            <a:extLst>
              <a:ext uri="{FF2B5EF4-FFF2-40B4-BE49-F238E27FC236}">
                <a16:creationId xmlns:a16="http://schemas.microsoft.com/office/drawing/2014/main" id="{8B2AE559-99B6-F2A4-C298-6EA775A2DF62}"/>
              </a:ext>
            </a:extLst>
          </p:cNvPr>
          <p:cNvSpPr txBox="1">
            <a:spLocks/>
          </p:cNvSpPr>
          <p:nvPr/>
        </p:nvSpPr>
        <p:spPr>
          <a:xfrm>
            <a:off x="6757086" y="3428999"/>
            <a:ext cx="4994190" cy="320657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708BB0"/>
                </a:solidFill>
                <a:latin typeface="IBM Plex Mono Light" panose="020B0409050203000203" pitchFamily="49" charset="77"/>
              </a:rPr>
              <a:t>Future Focus</a:t>
            </a:r>
          </a:p>
          <a:p>
            <a:r>
              <a:rPr lang="en-US" sz="2000" dirty="0">
                <a:latin typeface="IBM Plex Mono Light" panose="020B0409050203000203" pitchFamily="49" charset="77"/>
              </a:rPr>
              <a:t>Neuro-Symbolic AI</a:t>
            </a:r>
          </a:p>
          <a:p>
            <a:r>
              <a:rPr lang="en-US" sz="2000" dirty="0">
                <a:latin typeface="IBM Plex Mono Light" panose="020B0409050203000203" pitchFamily="49" charset="77"/>
              </a:rPr>
              <a:t>Architectural changes</a:t>
            </a:r>
          </a:p>
          <a:p>
            <a:r>
              <a:rPr lang="en-US" sz="2000" dirty="0">
                <a:latin typeface="IBM Plex Mono Light" panose="020B0409050203000203" pitchFamily="49" charset="77"/>
              </a:rPr>
              <a:t>Knowledge and World models</a:t>
            </a:r>
          </a:p>
          <a:p>
            <a:r>
              <a:rPr lang="en-US" sz="2000" dirty="0">
                <a:latin typeface="IBM Plex Mono Light" panose="020B0409050203000203" pitchFamily="49" charset="77"/>
              </a:rPr>
              <a:t>True explainability</a:t>
            </a:r>
          </a:p>
        </p:txBody>
      </p:sp>
    </p:spTree>
    <p:extLst>
      <p:ext uri="{BB962C8B-B14F-4D97-AF65-F5344CB8AC3E}">
        <p14:creationId xmlns:p14="http://schemas.microsoft.com/office/powerpoint/2010/main" val="3505937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B26F-72E2-CFF7-8FD3-975A7C613F5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0E668DC-E1D7-F1F3-DC52-73619F8F6EB6}"/>
              </a:ext>
            </a:extLst>
          </p:cNvPr>
          <p:cNvSpPr txBox="1"/>
          <p:nvPr/>
        </p:nvSpPr>
        <p:spPr>
          <a:xfrm>
            <a:off x="5407632" y="4283639"/>
            <a:ext cx="5691850" cy="1631216"/>
          </a:xfrm>
          <a:prstGeom prst="rect">
            <a:avLst/>
          </a:prstGeom>
          <a:noFill/>
          <a:ln>
            <a:noFill/>
          </a:ln>
        </p:spPr>
        <p:txBody>
          <a:bodyPr wrap="square">
            <a:spAutoFit/>
          </a:bodyPr>
          <a:lstStyle/>
          <a:p>
            <a:r>
              <a:rPr lang="en-US" sz="2000" dirty="0">
                <a:latin typeface="IBM Plex Mono" panose="020B0509050203000203" pitchFamily="49" charset="77"/>
                <a:hlinkClick r:id="rId2"/>
              </a:rPr>
              <a:t>youtube.com/@asimmunawar</a:t>
            </a:r>
            <a:r>
              <a:rPr lang="en-US" sz="2000" dirty="0">
                <a:latin typeface="IBM Plex Mono" panose="020B0509050203000203" pitchFamily="49" charset="77"/>
              </a:rPr>
              <a:t> </a:t>
            </a:r>
          </a:p>
          <a:p>
            <a:endParaRPr lang="en-US" sz="2000" dirty="0">
              <a:solidFill>
                <a:srgbClr val="065FD4"/>
              </a:solidFill>
              <a:latin typeface="IBM Plex Mono" panose="020B0509050203000203" pitchFamily="49" charset="77"/>
              <a:hlinkClick r:id="rId3"/>
            </a:endParaRPr>
          </a:p>
          <a:p>
            <a:r>
              <a:rPr lang="en-US" sz="2000" u="none" strike="noStrike" dirty="0">
                <a:solidFill>
                  <a:srgbClr val="065FD4"/>
                </a:solidFill>
                <a:effectLst/>
                <a:latin typeface="IBM Plex Mono" panose="020B0509050203000203" pitchFamily="49" charset="77"/>
                <a:hlinkClick r:id="rId3"/>
              </a:rPr>
              <a:t>x.com/asimunawar</a:t>
            </a:r>
            <a:endParaRPr lang="en-US" sz="2000" dirty="0">
              <a:effectLst/>
              <a:latin typeface="IBM Plex Mono" panose="020B0509050203000203" pitchFamily="49" charset="77"/>
            </a:endParaRPr>
          </a:p>
          <a:p>
            <a:endParaRPr lang="en-US" sz="2000" u="none" strike="noStrike" dirty="0">
              <a:solidFill>
                <a:srgbClr val="065FD4"/>
              </a:solidFill>
              <a:effectLst/>
              <a:latin typeface="IBM Plex Mono" panose="020B0509050203000203" pitchFamily="49" charset="77"/>
              <a:hlinkClick r:id="rId4"/>
            </a:endParaRPr>
          </a:p>
          <a:p>
            <a:r>
              <a:rPr lang="en-US" sz="2000" u="none" strike="noStrike" dirty="0">
                <a:solidFill>
                  <a:srgbClr val="065FD4"/>
                </a:solidFill>
                <a:effectLst/>
                <a:latin typeface="IBM Plex Mono" panose="020B0509050203000203" pitchFamily="49" charset="77"/>
                <a:hlinkClick r:id="rId4"/>
              </a:rPr>
              <a:t>linkedin.com/in/asimmunawar</a:t>
            </a:r>
            <a:endParaRPr lang="en-US" sz="2000" u="none" strike="noStrike" dirty="0">
              <a:solidFill>
                <a:srgbClr val="065FD4"/>
              </a:solidFill>
              <a:effectLst/>
              <a:latin typeface="IBM Plex Mono" panose="020B0509050203000203" pitchFamily="49" charset="77"/>
            </a:endParaRPr>
          </a:p>
        </p:txBody>
      </p:sp>
      <p:pic>
        <p:nvPicPr>
          <p:cNvPr id="5" name="Picture 2" descr="X Logo, symbol, meaning, history, PNG, brand">
            <a:extLst>
              <a:ext uri="{FF2B5EF4-FFF2-40B4-BE49-F238E27FC236}">
                <a16:creationId xmlns:a16="http://schemas.microsoft.com/office/drawing/2014/main" id="{6B0C4FB9-2F3C-B974-B792-3B0156F1BAD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730685" y="4941686"/>
            <a:ext cx="585843" cy="3295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kedin - Free social media icons">
            <a:extLst>
              <a:ext uri="{FF2B5EF4-FFF2-40B4-BE49-F238E27FC236}">
                <a16:creationId xmlns:a16="http://schemas.microsoft.com/office/drawing/2014/main" id="{56BC1B64-C671-E220-14C0-94918291A32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40632" y="5526686"/>
            <a:ext cx="398417" cy="3984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BF14C07-DC56-E716-797D-5F98D3433A3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4273" y="4260779"/>
            <a:ext cx="718668" cy="479112"/>
          </a:xfrm>
          <a:prstGeom prst="rect">
            <a:avLst/>
          </a:prstGeom>
        </p:spPr>
      </p:pic>
      <p:pic>
        <p:nvPicPr>
          <p:cNvPr id="10" name="Picture 9">
            <a:extLst>
              <a:ext uri="{FF2B5EF4-FFF2-40B4-BE49-F238E27FC236}">
                <a16:creationId xmlns:a16="http://schemas.microsoft.com/office/drawing/2014/main" id="{7129026C-708A-C111-754B-0B91D8258D4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70413" y="2678936"/>
            <a:ext cx="2514156" cy="2486427"/>
          </a:xfrm>
          <a:prstGeom prst="rect">
            <a:avLst/>
          </a:prstGeom>
        </p:spPr>
      </p:pic>
      <p:sp>
        <p:nvSpPr>
          <p:cNvPr id="17" name="TextBox 16">
            <a:extLst>
              <a:ext uri="{FF2B5EF4-FFF2-40B4-BE49-F238E27FC236}">
                <a16:creationId xmlns:a16="http://schemas.microsoft.com/office/drawing/2014/main" id="{C6FC15BD-9F8D-4015-5E7E-4C183BF9E15D}"/>
              </a:ext>
            </a:extLst>
          </p:cNvPr>
          <p:cNvSpPr txBox="1"/>
          <p:nvPr/>
        </p:nvSpPr>
        <p:spPr>
          <a:xfrm>
            <a:off x="660595" y="5162262"/>
            <a:ext cx="2762295" cy="523220"/>
          </a:xfrm>
          <a:prstGeom prst="rect">
            <a:avLst/>
          </a:prstGeom>
          <a:noFill/>
        </p:spPr>
        <p:txBody>
          <a:bodyPr wrap="none" rtlCol="0">
            <a:spAutoFit/>
          </a:bodyPr>
          <a:lstStyle/>
          <a:p>
            <a:r>
              <a:rPr lang="en-US" sz="2800" dirty="0">
                <a:latin typeface="IBM Plex Mono" panose="020B0509050203000203" pitchFamily="49" charset="77"/>
              </a:rPr>
              <a:t>Asim Munawar</a:t>
            </a:r>
          </a:p>
        </p:txBody>
      </p:sp>
      <p:sp>
        <p:nvSpPr>
          <p:cNvPr id="2" name="TextBox 1">
            <a:extLst>
              <a:ext uri="{FF2B5EF4-FFF2-40B4-BE49-F238E27FC236}">
                <a16:creationId xmlns:a16="http://schemas.microsoft.com/office/drawing/2014/main" id="{FFA0AA26-5247-CAF9-0DB7-280469524CC4}"/>
              </a:ext>
            </a:extLst>
          </p:cNvPr>
          <p:cNvSpPr txBox="1"/>
          <p:nvPr/>
        </p:nvSpPr>
        <p:spPr>
          <a:xfrm>
            <a:off x="4664273" y="2020363"/>
            <a:ext cx="4758034" cy="1107996"/>
          </a:xfrm>
          <a:prstGeom prst="rect">
            <a:avLst/>
          </a:prstGeom>
          <a:noFill/>
        </p:spPr>
        <p:txBody>
          <a:bodyPr wrap="none" rtlCol="0">
            <a:spAutoFit/>
          </a:bodyPr>
          <a:lstStyle/>
          <a:p>
            <a:pPr algn="ctr"/>
            <a:r>
              <a:rPr lang="en-US" sz="6600" b="1" dirty="0">
                <a:solidFill>
                  <a:schemeClr val="accent1"/>
                </a:solidFill>
                <a:latin typeface="IBM Plex Mono" panose="020B0509050203000203" pitchFamily="49" charset="77"/>
              </a:rPr>
              <a:t>Thank you</a:t>
            </a:r>
            <a:endParaRPr lang="en-US" sz="4000" b="1" dirty="0">
              <a:solidFill>
                <a:schemeClr val="accent1"/>
              </a:solidFill>
              <a:latin typeface="IBM Plex Mono" panose="020B0509050203000203" pitchFamily="49" charset="77"/>
            </a:endParaRPr>
          </a:p>
        </p:txBody>
      </p:sp>
      <p:pic>
        <p:nvPicPr>
          <p:cNvPr id="3" name="Picture 2">
            <a:extLst>
              <a:ext uri="{FF2B5EF4-FFF2-40B4-BE49-F238E27FC236}">
                <a16:creationId xmlns:a16="http://schemas.microsoft.com/office/drawing/2014/main" id="{B48A1B24-D9B7-0B3F-AAF1-088C1ECCF59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986278" y="332058"/>
            <a:ext cx="1783906" cy="713563"/>
          </a:xfrm>
          <a:prstGeom prst="rect">
            <a:avLst/>
          </a:prstGeom>
        </p:spPr>
      </p:pic>
      <p:sp>
        <p:nvSpPr>
          <p:cNvPr id="12" name="Rounded Rectangle 11">
            <a:extLst>
              <a:ext uri="{FF2B5EF4-FFF2-40B4-BE49-F238E27FC236}">
                <a16:creationId xmlns:a16="http://schemas.microsoft.com/office/drawing/2014/main" id="{CAE9EDAA-F2AA-9092-A9D8-DD88034F2DE0}"/>
              </a:ext>
            </a:extLst>
          </p:cNvPr>
          <p:cNvSpPr/>
          <p:nvPr/>
        </p:nvSpPr>
        <p:spPr>
          <a:xfrm>
            <a:off x="1836549" y="3684250"/>
            <a:ext cx="472698" cy="472698"/>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inkedin - Free social media icons">
            <a:extLst>
              <a:ext uri="{FF2B5EF4-FFF2-40B4-BE49-F238E27FC236}">
                <a16:creationId xmlns:a16="http://schemas.microsoft.com/office/drawing/2014/main" id="{8C93B676-947C-9AA9-09C1-087BA0E939B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70319" y="3713641"/>
            <a:ext cx="398417" cy="39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42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F9111B6-913F-41E7-DCC7-4D3BBF71390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244" y="3776239"/>
            <a:ext cx="11830756" cy="230145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AF1E182-2BCC-2497-D9D6-57C0B220EF23}"/>
              </a:ext>
            </a:extLst>
          </p:cNvPr>
          <p:cNvSpPr/>
          <p:nvPr/>
        </p:nvSpPr>
        <p:spPr>
          <a:xfrm>
            <a:off x="6014878" y="4401088"/>
            <a:ext cx="1955078" cy="1441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01D537C-0A71-0BD9-9B56-A76B19D6C9E1}"/>
              </a:ext>
            </a:extLst>
          </p:cNvPr>
          <p:cNvSpPr>
            <a:spLocks noGrp="1"/>
          </p:cNvSpPr>
          <p:nvPr>
            <p:ph type="title"/>
          </p:nvPr>
        </p:nvSpPr>
        <p:spPr>
          <a:xfrm>
            <a:off x="584200" y="365125"/>
            <a:ext cx="10515600" cy="859993"/>
          </a:xfrm>
        </p:spPr>
        <p:txBody>
          <a:bodyPr vert="horz" lIns="91440" tIns="45720" rIns="91440" bIns="45720" rtlCol="0" anchor="ctr">
            <a:normAutofit/>
          </a:bodyPr>
          <a:lstStyle/>
          <a:p>
            <a:pPr>
              <a:lnSpc>
                <a:spcPct val="90000"/>
              </a:lnSpc>
            </a:pPr>
            <a:r>
              <a:rPr lang="en-US" dirty="0">
                <a:solidFill>
                  <a:srgbClr val="0070C0"/>
                </a:solidFill>
                <a:latin typeface="IBM Plex Sans" panose="020B0503050203000203" pitchFamily="34" charset="0"/>
              </a:rPr>
              <a:t>LLM Training</a:t>
            </a:r>
          </a:p>
        </p:txBody>
      </p:sp>
      <p:sp>
        <p:nvSpPr>
          <p:cNvPr id="8" name="TextBox 7">
            <a:extLst>
              <a:ext uri="{FF2B5EF4-FFF2-40B4-BE49-F238E27FC236}">
                <a16:creationId xmlns:a16="http://schemas.microsoft.com/office/drawing/2014/main" id="{A181C004-7C02-853C-C7DC-54A55C8DF1B6}"/>
              </a:ext>
            </a:extLst>
          </p:cNvPr>
          <p:cNvSpPr txBox="1"/>
          <p:nvPr/>
        </p:nvSpPr>
        <p:spPr>
          <a:xfrm>
            <a:off x="484814" y="6024091"/>
            <a:ext cx="2223912" cy="646331"/>
          </a:xfrm>
          <a:prstGeom prst="rect">
            <a:avLst/>
          </a:prstGeom>
          <a:noFill/>
        </p:spPr>
        <p:txBody>
          <a:bodyPr wrap="square" rtlCol="0">
            <a:spAutoFit/>
          </a:bodyPr>
          <a:lstStyle/>
          <a:p>
            <a:r>
              <a:rPr lang="en-US" dirty="0"/>
              <a:t>Internet scale unstructured data</a:t>
            </a:r>
          </a:p>
        </p:txBody>
      </p:sp>
      <p:sp>
        <p:nvSpPr>
          <p:cNvPr id="9" name="TextBox 8">
            <a:extLst>
              <a:ext uri="{FF2B5EF4-FFF2-40B4-BE49-F238E27FC236}">
                <a16:creationId xmlns:a16="http://schemas.microsoft.com/office/drawing/2014/main" id="{F13B1EFC-AC54-CB67-3815-D8B92E20CF9A}"/>
              </a:ext>
            </a:extLst>
          </p:cNvPr>
          <p:cNvSpPr txBox="1"/>
          <p:nvPr/>
        </p:nvSpPr>
        <p:spPr>
          <a:xfrm>
            <a:off x="3312681" y="6024090"/>
            <a:ext cx="2223912" cy="646331"/>
          </a:xfrm>
          <a:prstGeom prst="rect">
            <a:avLst/>
          </a:prstGeom>
          <a:noFill/>
        </p:spPr>
        <p:txBody>
          <a:bodyPr wrap="square" rtlCol="0">
            <a:spAutoFit/>
          </a:bodyPr>
          <a:lstStyle/>
          <a:p>
            <a:r>
              <a:rPr lang="en-US" dirty="0"/>
              <a:t>Instruction Response</a:t>
            </a:r>
          </a:p>
          <a:p>
            <a:r>
              <a:rPr lang="en-US" dirty="0"/>
              <a:t>pairs</a:t>
            </a:r>
          </a:p>
        </p:txBody>
      </p:sp>
      <p:sp>
        <p:nvSpPr>
          <p:cNvPr id="10" name="TextBox 9">
            <a:extLst>
              <a:ext uri="{FF2B5EF4-FFF2-40B4-BE49-F238E27FC236}">
                <a16:creationId xmlns:a16="http://schemas.microsoft.com/office/drawing/2014/main" id="{264ADBDC-1FF5-05F9-4C1D-2A3B534E7149}"/>
              </a:ext>
            </a:extLst>
          </p:cNvPr>
          <p:cNvSpPr txBox="1"/>
          <p:nvPr/>
        </p:nvSpPr>
        <p:spPr>
          <a:xfrm>
            <a:off x="5965570" y="6024090"/>
            <a:ext cx="2223912" cy="369332"/>
          </a:xfrm>
          <a:prstGeom prst="rect">
            <a:avLst/>
          </a:prstGeom>
          <a:noFill/>
        </p:spPr>
        <p:txBody>
          <a:bodyPr wrap="square" rtlCol="0">
            <a:spAutoFit/>
          </a:bodyPr>
          <a:lstStyle/>
          <a:p>
            <a:r>
              <a:rPr lang="en-US" dirty="0"/>
              <a:t>Diverse Instructions</a:t>
            </a:r>
          </a:p>
        </p:txBody>
      </p:sp>
      <p:sp>
        <p:nvSpPr>
          <p:cNvPr id="11" name="Rounded Rectangle 10">
            <a:extLst>
              <a:ext uri="{FF2B5EF4-FFF2-40B4-BE49-F238E27FC236}">
                <a16:creationId xmlns:a16="http://schemas.microsoft.com/office/drawing/2014/main" id="{5CBF0118-E630-FC4C-DA80-2687ED593BB1}"/>
              </a:ext>
            </a:extLst>
          </p:cNvPr>
          <p:cNvSpPr/>
          <p:nvPr/>
        </p:nvSpPr>
        <p:spPr>
          <a:xfrm>
            <a:off x="5721179" y="1183757"/>
            <a:ext cx="2482642" cy="2156178"/>
          </a:xfrm>
          <a:prstGeom prst="roundRect">
            <a:avLst>
              <a:gd name="adj" fmla="val 1574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F576F04-DC97-60F8-15F0-0D7F25BD0F45}"/>
              </a:ext>
            </a:extLst>
          </p:cNvPr>
          <p:cNvSpPr txBox="1"/>
          <p:nvPr/>
        </p:nvSpPr>
        <p:spPr>
          <a:xfrm>
            <a:off x="6110022" y="1169221"/>
            <a:ext cx="1704954" cy="400110"/>
          </a:xfrm>
          <a:prstGeom prst="rect">
            <a:avLst/>
          </a:prstGeom>
          <a:noFill/>
        </p:spPr>
        <p:txBody>
          <a:bodyPr wrap="none" rtlCol="0">
            <a:spAutoFit/>
          </a:bodyPr>
          <a:lstStyle/>
          <a:p>
            <a:r>
              <a:rPr lang="en-US" sz="2000" dirty="0">
                <a:solidFill>
                  <a:schemeClr val="tx1">
                    <a:lumMod val="65000"/>
                    <a:lumOff val="35000"/>
                  </a:schemeClr>
                </a:solidFill>
              </a:rPr>
              <a:t>Reward Model</a:t>
            </a:r>
          </a:p>
        </p:txBody>
      </p:sp>
      <p:pic>
        <p:nvPicPr>
          <p:cNvPr id="14" name="Picture 13" descr="A screenshot of a computer&#10;&#10;AI-generated content may be incorrect.">
            <a:extLst>
              <a:ext uri="{FF2B5EF4-FFF2-40B4-BE49-F238E27FC236}">
                <a16:creationId xmlns:a16="http://schemas.microsoft.com/office/drawing/2014/main" id="{8F3B4488-A0D9-B7A9-5BEB-D7B2908CF9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37568" y="1589272"/>
            <a:ext cx="976487" cy="1702371"/>
          </a:xfrm>
          <a:prstGeom prst="rect">
            <a:avLst/>
          </a:prstGeom>
        </p:spPr>
      </p:pic>
      <p:pic>
        <p:nvPicPr>
          <p:cNvPr id="16" name="Picture 15" descr="A diagram of a diagram&#10;&#10;AI-generated content may be incorrect.">
            <a:extLst>
              <a:ext uri="{FF2B5EF4-FFF2-40B4-BE49-F238E27FC236}">
                <a16:creationId xmlns:a16="http://schemas.microsoft.com/office/drawing/2014/main" id="{F7DD6F60-9FC6-BD00-1129-CD3CA5A145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57077" y="4369963"/>
            <a:ext cx="897380" cy="1549081"/>
          </a:xfrm>
          <a:prstGeom prst="rect">
            <a:avLst/>
          </a:prstGeom>
        </p:spPr>
      </p:pic>
      <p:cxnSp>
        <p:nvCxnSpPr>
          <p:cNvPr id="19" name="Straight Arrow Connector 18">
            <a:extLst>
              <a:ext uri="{FF2B5EF4-FFF2-40B4-BE49-F238E27FC236}">
                <a16:creationId xmlns:a16="http://schemas.microsoft.com/office/drawing/2014/main" id="{E5885706-6A8B-2135-D735-032170E8574E}"/>
              </a:ext>
            </a:extLst>
          </p:cNvPr>
          <p:cNvCxnSpPr>
            <a:cxnSpLocks/>
            <a:stCxn id="11" idx="2"/>
          </p:cNvCxnSpPr>
          <p:nvPr/>
        </p:nvCxnSpPr>
        <p:spPr>
          <a:xfrm flipH="1">
            <a:off x="6962499" y="3339935"/>
            <a:ext cx="1" cy="51928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D3D12A6-5877-9660-5B80-0166160F4FFB}"/>
              </a:ext>
            </a:extLst>
          </p:cNvPr>
          <p:cNvSpPr txBox="1"/>
          <p:nvPr/>
        </p:nvSpPr>
        <p:spPr>
          <a:xfrm>
            <a:off x="1260389" y="1938680"/>
            <a:ext cx="4387413" cy="646331"/>
          </a:xfrm>
          <a:prstGeom prst="rect">
            <a:avLst/>
          </a:prstGeom>
          <a:noFill/>
        </p:spPr>
        <p:txBody>
          <a:bodyPr wrap="square" rtlCol="0">
            <a:spAutoFit/>
          </a:bodyPr>
          <a:lstStyle/>
          <a:p>
            <a:pPr algn="r"/>
            <a:r>
              <a:rPr lang="en-US" dirty="0"/>
              <a:t>Preference Pairs</a:t>
            </a:r>
          </a:p>
          <a:p>
            <a:pPr algn="r"/>
            <a:r>
              <a:rPr lang="en-US" dirty="0"/>
              <a:t>Instruction – Good response – Bad response</a:t>
            </a:r>
          </a:p>
        </p:txBody>
      </p:sp>
    </p:spTree>
    <p:extLst>
      <p:ext uri="{BB962C8B-B14F-4D97-AF65-F5344CB8AC3E}">
        <p14:creationId xmlns:p14="http://schemas.microsoft.com/office/powerpoint/2010/main" val="17889991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E068-49E1-437A-06AC-08A81CEA872E}"/>
              </a:ext>
            </a:extLst>
          </p:cNvPr>
          <p:cNvSpPr>
            <a:spLocks noGrp="1"/>
          </p:cNvSpPr>
          <p:nvPr>
            <p:ph type="title"/>
          </p:nvPr>
        </p:nvSpPr>
        <p:spPr>
          <a:xfrm>
            <a:off x="584200" y="365125"/>
            <a:ext cx="10515600" cy="859993"/>
          </a:xfrm>
        </p:spPr>
        <p:txBody>
          <a:bodyPr/>
          <a:lstStyle/>
          <a:p>
            <a:r>
              <a:rPr lang="en-US" dirty="0"/>
              <a:t>LLMs are Next Token Predictors</a:t>
            </a:r>
          </a:p>
        </p:txBody>
      </p:sp>
      <p:sp>
        <p:nvSpPr>
          <p:cNvPr id="3" name="Content Placeholder 2">
            <a:extLst>
              <a:ext uri="{FF2B5EF4-FFF2-40B4-BE49-F238E27FC236}">
                <a16:creationId xmlns:a16="http://schemas.microsoft.com/office/drawing/2014/main" id="{3EC94E8B-6B0E-D16B-F993-BB3D0AA1EC85}"/>
              </a:ext>
            </a:extLst>
          </p:cNvPr>
          <p:cNvSpPr>
            <a:spLocks noGrp="1"/>
          </p:cNvSpPr>
          <p:nvPr>
            <p:ph idx="1"/>
          </p:nvPr>
        </p:nvSpPr>
        <p:spPr>
          <a:xfrm>
            <a:off x="2307772" y="2195321"/>
            <a:ext cx="10515600" cy="4765413"/>
          </a:xfrm>
        </p:spPr>
        <p:txBody>
          <a:bodyPr/>
          <a:lstStyle/>
          <a:p>
            <a:r>
              <a:rPr lang="en-US" dirty="0" err="1"/>
              <a:t>sdf</a:t>
            </a:r>
            <a:endParaRPr lang="en-US" dirty="0"/>
          </a:p>
        </p:txBody>
      </p:sp>
      <p:pic>
        <p:nvPicPr>
          <p:cNvPr id="2050" name="Picture 2" descr="The Art of Prediction: How LLMs Master Next-Token Generation | by Everton  Gomede, PhD | Python in Plain English">
            <a:extLst>
              <a:ext uri="{FF2B5EF4-FFF2-40B4-BE49-F238E27FC236}">
                <a16:creationId xmlns:a16="http://schemas.microsoft.com/office/drawing/2014/main" id="{38FC561C-87D9-8032-C0C9-5B1BBB591B77}"/>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a:ext>
            </a:extLst>
          </a:blip>
          <a:srcRect/>
          <a:stretch/>
        </p:blipFill>
        <p:spPr bwMode="auto">
          <a:xfrm>
            <a:off x="2307772" y="2195321"/>
            <a:ext cx="7657156" cy="350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93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D8D813-B654-8EEE-2351-88DCD42A2A4F}"/>
              </a:ext>
            </a:extLst>
          </p:cNvPr>
          <p:cNvSpPr>
            <a:spLocks noGrp="1"/>
          </p:cNvSpPr>
          <p:nvPr>
            <p:ph idx="1"/>
          </p:nvPr>
        </p:nvSpPr>
        <p:spPr>
          <a:xfrm>
            <a:off x="838200" y="891252"/>
            <a:ext cx="5576248" cy="5285712"/>
          </a:xfrm>
        </p:spPr>
        <p:txBody>
          <a:bodyPr>
            <a:normAutofit/>
          </a:bodyPr>
          <a:lstStyle/>
          <a:p>
            <a:pPr marL="0" indent="0">
              <a:buNone/>
            </a:pPr>
            <a:r>
              <a:rPr lang="en-US" u="none" strike="noStrike" dirty="0">
                <a:solidFill>
                  <a:schemeClr val="accent4">
                    <a:lumMod val="50000"/>
                  </a:schemeClr>
                </a:solidFill>
                <a:effectLst/>
                <a:latin typeface="IBM Plex Sans Light" panose="020B0403050203000203" pitchFamily="34" charset="0"/>
              </a:rPr>
              <a:t>"When the only tool you have is a hammer, every problem looks like a nail.”</a:t>
            </a:r>
          </a:p>
          <a:p>
            <a:pPr marL="0" indent="0">
              <a:buNone/>
            </a:pPr>
            <a:br>
              <a:rPr lang="en-US" sz="3200" dirty="0">
                <a:latin typeface="IBM Plex Sans Light" panose="020B0403050203000203" pitchFamily="34" charset="0"/>
              </a:rPr>
            </a:br>
            <a:r>
              <a:rPr lang="en-US" dirty="0">
                <a:latin typeface="IBM Plex Sans Light" panose="020B0403050203000203" pitchFamily="34" charset="0"/>
              </a:rPr>
              <a:t>LLMs are today’s hammer — so easy to use, every problem starts to look like next-token prediction.</a:t>
            </a:r>
            <a:br>
              <a:rPr lang="en-US" dirty="0">
                <a:latin typeface="IBM Plex Sans Light" panose="020B0403050203000203" pitchFamily="34" charset="0"/>
              </a:rPr>
            </a:br>
            <a:endParaRPr lang="en-US" dirty="0">
              <a:latin typeface="IBM Plex Sans Light" panose="020B0403050203000203" pitchFamily="34" charset="0"/>
            </a:endParaRPr>
          </a:p>
          <a:p>
            <a:pPr marL="0" indent="0">
              <a:buNone/>
            </a:pPr>
            <a:r>
              <a:rPr lang="en-US" dirty="0">
                <a:solidFill>
                  <a:schemeClr val="bg2">
                    <a:lumMod val="75000"/>
                  </a:schemeClr>
                </a:solidFill>
                <a:latin typeface="IBM Plex Sans Light" panose="020B0403050203000203" pitchFamily="34" charset="0"/>
              </a:rPr>
              <a:t>But true intelligence demands more than just completing the next word.</a:t>
            </a:r>
          </a:p>
        </p:txBody>
      </p:sp>
      <p:pic>
        <p:nvPicPr>
          <p:cNvPr id="4" name="Picture 3" descr="A hammer and nails with text around it&#10;&#10;AI-generated content may be incorrect.">
            <a:extLst>
              <a:ext uri="{FF2B5EF4-FFF2-40B4-BE49-F238E27FC236}">
                <a16:creationId xmlns:a16="http://schemas.microsoft.com/office/drawing/2014/main" id="{71613B3D-40B3-5075-F6EB-88E04C3004A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1000"/>
                    </a14:imgEffect>
                  </a14:imgLayer>
                </a14:imgProps>
              </a:ext>
              <a:ext uri="{28A0092B-C50C-407E-A947-70E740481C1C}">
                <a14:useLocalDpi xmlns:a14="http://schemas.microsoft.com/office/drawing/2010/main"/>
              </a:ext>
            </a:extLst>
          </a:blip>
          <a:stretch>
            <a:fillRect/>
          </a:stretch>
        </p:blipFill>
        <p:spPr>
          <a:xfrm>
            <a:off x="8106769" y="1910687"/>
            <a:ext cx="3247031" cy="3247031"/>
          </a:xfrm>
          <a:prstGeom prst="rect">
            <a:avLst/>
          </a:prstGeom>
        </p:spPr>
      </p:pic>
    </p:spTree>
    <p:extLst>
      <p:ext uri="{BB962C8B-B14F-4D97-AF65-F5344CB8AC3E}">
        <p14:creationId xmlns:p14="http://schemas.microsoft.com/office/powerpoint/2010/main" val="262295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3F75-BB34-8667-AD8D-84677E48EF86}"/>
              </a:ext>
            </a:extLst>
          </p:cNvPr>
          <p:cNvSpPr>
            <a:spLocks noGrp="1"/>
          </p:cNvSpPr>
          <p:nvPr>
            <p:ph type="ctrTitle"/>
          </p:nvPr>
        </p:nvSpPr>
        <p:spPr>
          <a:xfrm>
            <a:off x="407963" y="2444726"/>
            <a:ext cx="5688037" cy="2387600"/>
          </a:xfrm>
        </p:spPr>
        <p:txBody>
          <a:bodyPr>
            <a:noAutofit/>
          </a:bodyPr>
          <a:lstStyle/>
          <a:p>
            <a:pPr algn="l"/>
            <a:r>
              <a:rPr lang="en-US" sz="4800" b="0" dirty="0">
                <a:solidFill>
                  <a:schemeClr val="accent1"/>
                </a:solidFill>
                <a:latin typeface="IBM Plex Mono Light" panose="020B0409050203000203" pitchFamily="49" charset="77"/>
              </a:rPr>
              <a:t>Reasoning with Large Language Models</a:t>
            </a:r>
          </a:p>
        </p:txBody>
      </p:sp>
      <p:pic>
        <p:nvPicPr>
          <p:cNvPr id="3" name="Picture 2" descr="A screenshot of a computer&#10;&#10;Description automatically generated">
            <a:extLst>
              <a:ext uri="{FF2B5EF4-FFF2-40B4-BE49-F238E27FC236}">
                <a16:creationId xmlns:a16="http://schemas.microsoft.com/office/drawing/2014/main" id="{22B753C1-2619-933B-458B-772F78DC7B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520009" y="1827085"/>
            <a:ext cx="5392948" cy="4118229"/>
          </a:xfrm>
          <a:prstGeom prst="rect">
            <a:avLst/>
          </a:prstGeom>
          <a:effectLst>
            <a:outerShdw blurRad="63500" sx="102000" sy="102000" algn="ctr" rotWithShape="0">
              <a:prstClr val="black">
                <a:alpha val="40000"/>
              </a:prstClr>
            </a:outerShdw>
          </a:effectLst>
        </p:spPr>
      </p:pic>
      <p:sp>
        <p:nvSpPr>
          <p:cNvPr id="4" name="Multiply 3">
            <a:extLst>
              <a:ext uri="{FF2B5EF4-FFF2-40B4-BE49-F238E27FC236}">
                <a16:creationId xmlns:a16="http://schemas.microsoft.com/office/drawing/2014/main" id="{DD530BF6-228A-361B-00AD-902B7B55B423}"/>
              </a:ext>
            </a:extLst>
          </p:cNvPr>
          <p:cNvSpPr/>
          <p:nvPr/>
        </p:nvSpPr>
        <p:spPr>
          <a:xfrm>
            <a:off x="8544337" y="3724536"/>
            <a:ext cx="1444978" cy="1498605"/>
          </a:xfrm>
          <a:prstGeom prst="mathMultiply">
            <a:avLst>
              <a:gd name="adj1" fmla="val 15837"/>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59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EFF4-29A4-8861-8944-E77F55B7EA4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7172D3C-4973-EAF1-BFBB-21238C9C7D25}"/>
              </a:ext>
            </a:extLst>
          </p:cNvPr>
          <p:cNvSpPr/>
          <p:nvPr/>
        </p:nvSpPr>
        <p:spPr>
          <a:xfrm>
            <a:off x="665598" y="4022301"/>
            <a:ext cx="6367215" cy="2037807"/>
          </a:xfrm>
          <a:prstGeom prst="rect">
            <a:avLst/>
          </a:prstGeom>
          <a:solidFill>
            <a:schemeClr val="bg1">
              <a:lumMod val="85000"/>
              <a:alpha val="3294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845C2F-CFE3-2E64-AA3F-3EA0ECEC084C}"/>
              </a:ext>
            </a:extLst>
          </p:cNvPr>
          <p:cNvSpPr>
            <a:spLocks noGrp="1"/>
          </p:cNvSpPr>
          <p:nvPr>
            <p:ph type="title"/>
          </p:nvPr>
        </p:nvSpPr>
        <p:spPr>
          <a:xfrm>
            <a:off x="838199" y="365125"/>
            <a:ext cx="10515601" cy="859993"/>
          </a:xfrm>
        </p:spPr>
        <p:txBody>
          <a:bodyPr/>
          <a:lstStyle/>
          <a:p>
            <a:r>
              <a:rPr lang="en-US" dirty="0"/>
              <a:t>What is Reasoning?</a:t>
            </a:r>
          </a:p>
        </p:txBody>
      </p:sp>
      <p:sp>
        <p:nvSpPr>
          <p:cNvPr id="3" name="Content Placeholder 2">
            <a:extLst>
              <a:ext uri="{FF2B5EF4-FFF2-40B4-BE49-F238E27FC236}">
                <a16:creationId xmlns:a16="http://schemas.microsoft.com/office/drawing/2014/main" id="{A3DA7DC1-34A1-DD7A-5242-ECB93510BC45}"/>
              </a:ext>
            </a:extLst>
          </p:cNvPr>
          <p:cNvSpPr>
            <a:spLocks noGrp="1"/>
          </p:cNvSpPr>
          <p:nvPr>
            <p:ph idx="1"/>
          </p:nvPr>
        </p:nvSpPr>
        <p:spPr>
          <a:xfrm>
            <a:off x="838199" y="1411551"/>
            <a:ext cx="10080813" cy="4462124"/>
          </a:xfrm>
        </p:spPr>
        <p:txBody>
          <a:bodyPr>
            <a:normAutofit lnSpcReduction="10000"/>
          </a:bodyPr>
          <a:lstStyle/>
          <a:p>
            <a:pPr marL="0" indent="0">
              <a:lnSpc>
                <a:spcPct val="120000"/>
              </a:lnSpc>
              <a:spcBef>
                <a:spcPts val="600"/>
              </a:spcBef>
              <a:buNone/>
            </a:pPr>
            <a:r>
              <a:rPr lang="en-US" sz="2000" dirty="0">
                <a:latin typeface="IBM Plex Sans Light" panose="020B0403050203000203" pitchFamily="34" charset="0"/>
              </a:rPr>
              <a:t>Process of thinking about something in a logical and systematic way, using evidence and past experiences to reach a conclusion or make a decision.</a:t>
            </a:r>
          </a:p>
          <a:p>
            <a:pPr marL="0" indent="0">
              <a:buNone/>
            </a:pPr>
            <a:endParaRPr lang="en-US" sz="1050" dirty="0">
              <a:latin typeface="IBM Plex Sans Light" panose="020B0403050203000203" pitchFamily="34" charset="0"/>
            </a:endParaRPr>
          </a:p>
          <a:p>
            <a:pPr marL="0" indent="0">
              <a:buNone/>
            </a:pPr>
            <a:r>
              <a:rPr lang="en-US" sz="1800" b="1" dirty="0">
                <a:latin typeface="IBM Plex Sans Light" panose="020B0403050203000203" pitchFamily="34" charset="0"/>
              </a:rPr>
              <a:t>Formal Reasoning</a:t>
            </a:r>
          </a:p>
          <a:p>
            <a:pPr>
              <a:buFont typeface="Arial" panose="020B0604020202020204" pitchFamily="34" charset="0"/>
              <a:buChar char="•"/>
            </a:pPr>
            <a:r>
              <a:rPr lang="en-US" sz="1800" dirty="0">
                <a:latin typeface="IBM Plex Sans Light" panose="020B0403050203000203" pitchFamily="34" charset="0"/>
              </a:rPr>
              <a:t>Symbolic logic, math</a:t>
            </a:r>
          </a:p>
          <a:p>
            <a:pPr>
              <a:buFont typeface="Arial" panose="020B0604020202020204" pitchFamily="34" charset="0"/>
              <a:buChar char="•"/>
            </a:pPr>
            <a:r>
              <a:rPr lang="en-US" sz="1800" dirty="0">
                <a:latin typeface="IBM Plex Sans Light" panose="020B0403050203000203" pitchFamily="34" charset="0"/>
              </a:rPr>
              <a:t>Precise, rule-based</a:t>
            </a:r>
          </a:p>
          <a:p>
            <a:pPr>
              <a:buFont typeface="Arial" panose="020B0604020202020204" pitchFamily="34" charset="0"/>
              <a:buChar char="•"/>
            </a:pPr>
            <a:r>
              <a:rPr lang="en-US" sz="1800" dirty="0">
                <a:latin typeface="IBM Plex Sans Light" panose="020B0403050203000203" pitchFamily="34" charset="0"/>
              </a:rPr>
              <a:t>Challenges: complexity, real-world ambiguity</a:t>
            </a:r>
          </a:p>
          <a:p>
            <a:pPr marL="0" indent="0">
              <a:buNone/>
            </a:pPr>
            <a:endParaRPr lang="en-US" sz="1200" dirty="0">
              <a:latin typeface="IBM Plex Sans Light" panose="020B0403050203000203" pitchFamily="34" charset="0"/>
            </a:endParaRPr>
          </a:p>
          <a:p>
            <a:pPr marL="0" indent="0">
              <a:buNone/>
            </a:pPr>
            <a:r>
              <a:rPr lang="en-US" sz="1800" b="1" dirty="0">
                <a:solidFill>
                  <a:srgbClr val="82403D"/>
                </a:solidFill>
                <a:latin typeface="IBM Plex Sans Light" panose="020B0403050203000203" pitchFamily="34" charset="0"/>
              </a:rPr>
              <a:t>Natural Language Reasoning (aka. Informal Reasoning)</a:t>
            </a:r>
          </a:p>
          <a:p>
            <a:pPr>
              <a:buFont typeface="Arial" panose="020B0604020202020204" pitchFamily="34" charset="0"/>
              <a:buChar char="•"/>
            </a:pPr>
            <a:r>
              <a:rPr lang="en-US" sz="1800" dirty="0">
                <a:solidFill>
                  <a:srgbClr val="82403D"/>
                </a:solidFill>
                <a:latin typeface="IBM Plex Sans Light" panose="020B0403050203000203" pitchFamily="34" charset="0"/>
              </a:rPr>
              <a:t>Human-like understanding</a:t>
            </a:r>
          </a:p>
          <a:p>
            <a:pPr>
              <a:buFont typeface="Arial" panose="020B0604020202020204" pitchFamily="34" charset="0"/>
              <a:buChar char="•"/>
            </a:pPr>
            <a:r>
              <a:rPr lang="en-US" sz="1800" dirty="0">
                <a:solidFill>
                  <a:srgbClr val="82403D"/>
                </a:solidFill>
                <a:latin typeface="IBM Plex Sans Light" panose="020B0403050203000203" pitchFamily="34" charset="0"/>
              </a:rPr>
              <a:t>Contextual, nuanced</a:t>
            </a:r>
          </a:p>
          <a:p>
            <a:pPr>
              <a:buFont typeface="Arial" panose="020B0604020202020204" pitchFamily="34" charset="0"/>
              <a:buChar char="•"/>
            </a:pPr>
            <a:r>
              <a:rPr lang="en-US" sz="1800" dirty="0">
                <a:solidFill>
                  <a:srgbClr val="82403D"/>
                </a:solidFill>
                <a:latin typeface="IBM Plex Sans Light" panose="020B0403050203000203" pitchFamily="34" charset="0"/>
              </a:rPr>
              <a:t>Challenges: ambiguity, subjectivity</a:t>
            </a:r>
          </a:p>
          <a:p>
            <a:pPr marL="0" indent="0">
              <a:lnSpc>
                <a:spcPct val="120000"/>
              </a:lnSpc>
              <a:spcBef>
                <a:spcPts val="600"/>
              </a:spcBef>
              <a:buNone/>
            </a:pPr>
            <a:endParaRPr lang="en-US" sz="2000" dirty="0">
              <a:latin typeface="IBM Plex Sans Light" panose="020B0403050203000203" pitchFamily="34" charset="0"/>
            </a:endParaRPr>
          </a:p>
        </p:txBody>
      </p:sp>
      <p:sp>
        <p:nvSpPr>
          <p:cNvPr id="4" name="TextBox 3">
            <a:extLst>
              <a:ext uri="{FF2B5EF4-FFF2-40B4-BE49-F238E27FC236}">
                <a16:creationId xmlns:a16="http://schemas.microsoft.com/office/drawing/2014/main" id="{CA8240E4-190C-84CA-9820-0339FA6F89EE}"/>
              </a:ext>
            </a:extLst>
          </p:cNvPr>
          <p:cNvSpPr txBox="1"/>
          <p:nvPr/>
        </p:nvSpPr>
        <p:spPr>
          <a:xfrm>
            <a:off x="838200" y="6185646"/>
            <a:ext cx="5645727" cy="492245"/>
          </a:xfrm>
          <a:prstGeom prst="rect">
            <a:avLst/>
          </a:prstGeom>
          <a:solidFill>
            <a:schemeClr val="bg1">
              <a:lumMod val="65000"/>
            </a:schemeClr>
          </a:solidFill>
        </p:spPr>
        <p:txBody>
          <a:bodyPr vert="horz" lIns="91440" tIns="45720" rIns="91440" bIns="45720" rtlCol="0">
            <a:noAutofit/>
          </a:bodyPr>
          <a:lstStyle>
            <a:lvl1pPr indent="0">
              <a:lnSpc>
                <a:spcPct val="120000"/>
              </a:lnSpc>
              <a:spcBef>
                <a:spcPts val="600"/>
              </a:spcBef>
              <a:buFont typeface="Arial" panose="020B0604020202020204" pitchFamily="34" charset="0"/>
              <a:buNone/>
              <a:defRPr>
                <a:latin typeface="IBM Plex Sans Light" panose="020B0403050203000203" pitchFamily="34" charset="0"/>
              </a:defRPr>
            </a:lvl1pPr>
            <a:lvl2pPr marL="685800" indent="-228600">
              <a:lnSpc>
                <a:spcPct val="100000"/>
              </a:lnSpc>
              <a:spcBef>
                <a:spcPts val="500"/>
              </a:spcBef>
              <a:buFont typeface="Arial" panose="020B0604020202020204" pitchFamily="34" charset="0"/>
              <a:buChar char="•"/>
              <a:defRPr sz="2400"/>
            </a:lvl2pPr>
            <a:lvl3pPr marL="1143000" indent="-228600">
              <a:lnSpc>
                <a:spcPct val="100000"/>
              </a:lnSpc>
              <a:spcBef>
                <a:spcPts val="500"/>
              </a:spcBef>
              <a:buFont typeface="Arial" panose="020B0604020202020204" pitchFamily="34" charset="0"/>
              <a:buChar char="•"/>
              <a:defRPr sz="2000"/>
            </a:lvl3pPr>
            <a:lvl4pPr marL="1600200" indent="-228600">
              <a:lnSpc>
                <a:spcPct val="100000"/>
              </a:lnSpc>
              <a:spcBef>
                <a:spcPts val="500"/>
              </a:spcBef>
              <a:buFont typeface="Arial" panose="020B0604020202020204" pitchFamily="34" charset="0"/>
              <a:buChar char="•"/>
            </a:lvl4pPr>
            <a:lvl5pPr marL="2057400" indent="-228600">
              <a:lnSpc>
                <a:spcPct val="10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400" dirty="0">
                <a:solidFill>
                  <a:schemeClr val="bg1"/>
                </a:solidFill>
              </a:rPr>
              <a:t>So, isn’t everything reasoning then?</a:t>
            </a:r>
          </a:p>
        </p:txBody>
      </p:sp>
      <p:pic>
        <p:nvPicPr>
          <p:cNvPr id="13" name="Picture 12" descr="A person with a question mark and a light bulb&#10;&#10;AI-generated content may be incorrect.">
            <a:extLst>
              <a:ext uri="{FF2B5EF4-FFF2-40B4-BE49-F238E27FC236}">
                <a16:creationId xmlns:a16="http://schemas.microsoft.com/office/drawing/2014/main" id="{6CEA6D7E-8A7D-BD3F-13C7-00C021CA890D}"/>
              </a:ext>
            </a:extLst>
          </p:cNvPr>
          <p:cNvPicPr>
            <a:picLocks noChangeAspect="1"/>
          </p:cNvPicPr>
          <p:nvPr/>
        </p:nvPicPr>
        <p:blipFill>
          <a:blip r:embed="rId3" cstate="print">
            <a:clrChange>
              <a:clrFrom>
                <a:srgbClr val="FDF1E1"/>
              </a:clrFrom>
              <a:clrTo>
                <a:srgbClr val="FDF1E1">
                  <a:alpha val="0"/>
                </a:srgbClr>
              </a:clrTo>
            </a:clrChange>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a:ext>
            </a:extLst>
          </a:blip>
          <a:stretch>
            <a:fillRect/>
          </a:stretch>
        </p:blipFill>
        <p:spPr>
          <a:xfrm>
            <a:off x="7640203" y="2954603"/>
            <a:ext cx="3886199" cy="2919072"/>
          </a:xfrm>
          <a:prstGeom prst="rect">
            <a:avLst/>
          </a:prstGeom>
        </p:spPr>
      </p:pic>
    </p:spTree>
    <p:extLst>
      <p:ext uri="{BB962C8B-B14F-4D97-AF65-F5344CB8AC3E}">
        <p14:creationId xmlns:p14="http://schemas.microsoft.com/office/powerpoint/2010/main" val="128171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6.4"/>
</p:tagLst>
</file>

<file path=ppt/tags/tag2.xml><?xml version="1.0" encoding="utf-8"?>
<p:tagLst xmlns:a="http://schemas.openxmlformats.org/drawingml/2006/main" xmlns:r="http://schemas.openxmlformats.org/officeDocument/2006/relationships" xmlns:p="http://schemas.openxmlformats.org/presentationml/2006/main">
  <p:tag name="TIMING" val="|99.9|18.8|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22" id="{E1E19202-B987-A941-8674-AD434A0DB71A}" vid="{5A1E2B54-7A0A-184D-A70D-E2100781CE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238919</TotalTime>
  <Words>4458</Words>
  <Application>Microsoft Macintosh PowerPoint</Application>
  <PresentationFormat>Widescreen</PresentationFormat>
  <Paragraphs>712</Paragraphs>
  <Slides>47</Slides>
  <Notes>12</Notes>
  <HiddenSlides>0</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47</vt:i4>
      </vt:variant>
    </vt:vector>
  </HeadingPairs>
  <TitlesOfParts>
    <vt:vector size="70" baseType="lpstr">
      <vt:lpstr>-apple-system</vt:lpstr>
      <vt:lpstr>Arial</vt:lpstr>
      <vt:lpstr>Arial Black</vt:lpstr>
      <vt:lpstr>Calibri</vt:lpstr>
      <vt:lpstr>Calibri Light</vt:lpstr>
      <vt:lpstr>Cambria Math</vt:lpstr>
      <vt:lpstr>Courier New</vt:lpstr>
      <vt:lpstr>Helvetica</vt:lpstr>
      <vt:lpstr>Helvetica Neue</vt:lpstr>
      <vt:lpstr>IBM Plex Mono</vt:lpstr>
      <vt:lpstr>IBM Plex Mono Light</vt:lpstr>
      <vt:lpstr>IBM Plex Mono Medm</vt:lpstr>
      <vt:lpstr>IBM Plex Sans</vt:lpstr>
      <vt:lpstr>IBM Plex Sans ExtLt</vt:lpstr>
      <vt:lpstr>IBM Plex Sans Light</vt:lpstr>
      <vt:lpstr>IBM Plex Sans SmBld</vt:lpstr>
      <vt:lpstr>Roboto</vt:lpstr>
      <vt:lpstr>Tenorite</vt:lpstr>
      <vt:lpstr>Wingdings</vt:lpstr>
      <vt:lpstr>Office Theme</vt:lpstr>
      <vt:lpstr>1_IBM presentation template</vt:lpstr>
      <vt:lpstr>1_Office Theme</vt:lpstr>
      <vt:lpstr>1_IBM Brand Template 2022 (Microgrid)</vt:lpstr>
      <vt:lpstr>Reasoning Revolution Cracking the Code of LLM Intelligence</vt:lpstr>
      <vt:lpstr>PowerPoint Presentation</vt:lpstr>
      <vt:lpstr>PowerPoint Presentation</vt:lpstr>
      <vt:lpstr>PowerPoint Presentation</vt:lpstr>
      <vt:lpstr>LLM Training</vt:lpstr>
      <vt:lpstr>LLMs are Next Token Predictors</vt:lpstr>
      <vt:lpstr>PowerPoint Presentation</vt:lpstr>
      <vt:lpstr>Reasoning with Large Language Models</vt:lpstr>
      <vt:lpstr>What is Reasoning?</vt:lpstr>
      <vt:lpstr>PowerPoint Presentation</vt:lpstr>
      <vt:lpstr>Reasoning also helps with Explainability</vt:lpstr>
      <vt:lpstr>PowerPoint Presentation</vt:lpstr>
      <vt:lpstr>Chain of Thought - CoT</vt:lpstr>
      <vt:lpstr>Zero-shot CoT</vt:lpstr>
      <vt:lpstr>Advanced CoTs (without verifiers)</vt:lpstr>
      <vt:lpstr>Advanced CoTs (with verifiers)</vt:lpstr>
      <vt:lpstr>Use CoTs to train a model</vt:lpstr>
      <vt:lpstr>So, LLMs can Reason</vt:lpstr>
      <vt:lpstr>How do we even Evaluate?</vt:lpstr>
      <vt:lpstr>Potential Confounders</vt:lpstr>
      <vt:lpstr>Can AI hack a Dataset?</vt:lpstr>
      <vt:lpstr>Types of Reasoning</vt:lpstr>
      <vt:lpstr>PowerPoint Presentation</vt:lpstr>
      <vt:lpstr>Large Reasoning Models (LRMs)</vt:lpstr>
      <vt:lpstr>PowerPoint Presentation</vt:lpstr>
      <vt:lpstr>Training vs. Inference Time Scaling</vt:lpstr>
      <vt:lpstr>Test-Time Scaling Approaches</vt:lpstr>
      <vt:lpstr>How to Train an LRM?</vt:lpstr>
      <vt:lpstr>PowerPoint Presentation</vt:lpstr>
      <vt:lpstr>PowerPoint Presentation</vt:lpstr>
      <vt:lpstr>PowerPoint Presentation</vt:lpstr>
      <vt:lpstr>So, LLMs can do it All </vt:lpstr>
      <vt:lpstr>PowerPoint Presentation</vt:lpstr>
      <vt:lpstr>The Manifold Hypothesis</vt:lpstr>
      <vt:lpstr>PowerPoint Presentation</vt:lpstr>
      <vt:lpstr>Sharper Manifolds  Poor Local Optima  Make Models Bigger</vt:lpstr>
      <vt:lpstr>Neuro-Symbolic AI as an Antidote to Scaling Laws?</vt:lpstr>
      <vt:lpstr>PowerPoint Presentation</vt:lpstr>
      <vt:lpstr>PowerPoint Presentation</vt:lpstr>
      <vt:lpstr>Taxonomy of Neuro-Symbolic AI</vt:lpstr>
      <vt:lpstr>How are we using Neuro-Symbolic AI?</vt:lpstr>
      <vt:lpstr>PowerPoint Presentation</vt:lpstr>
      <vt:lpstr>PowerPoint Presentation</vt:lpstr>
      <vt:lpstr>Data Filtering</vt:lpstr>
      <vt:lpstr>IBM Granite Models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Asim Munawar</dc:creator>
  <cp:lastModifiedBy>ASIM MUNAWAR</cp:lastModifiedBy>
  <cp:revision>1073</cp:revision>
  <cp:lastPrinted>2025-04-25T16:51:41Z</cp:lastPrinted>
  <dcterms:created xsi:type="dcterms:W3CDTF">2023-08-05T21:07:28Z</dcterms:created>
  <dcterms:modified xsi:type="dcterms:W3CDTF">2025-05-05T01:54:14Z</dcterms:modified>
</cp:coreProperties>
</file>